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0"/>
  </p:notesMasterIdLst>
  <p:handoutMasterIdLst>
    <p:handoutMasterId r:id="rId161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285" r:id="rId14"/>
    <p:sldId id="1342" r:id="rId15"/>
    <p:sldId id="1230" r:id="rId16"/>
    <p:sldId id="1344" r:id="rId17"/>
    <p:sldId id="1231" r:id="rId18"/>
    <p:sldId id="1437" r:id="rId19"/>
    <p:sldId id="1404" r:id="rId20"/>
    <p:sldId id="1407" r:id="rId21"/>
    <p:sldId id="1409" r:id="rId22"/>
    <p:sldId id="1411" r:id="rId23"/>
    <p:sldId id="1410" r:id="rId24"/>
    <p:sldId id="1440" r:id="rId25"/>
    <p:sldId id="1444" r:id="rId26"/>
    <p:sldId id="1445" r:id="rId27"/>
    <p:sldId id="1397" r:id="rId28"/>
    <p:sldId id="1398" r:id="rId29"/>
    <p:sldId id="1399" r:id="rId30"/>
    <p:sldId id="1396" r:id="rId31"/>
    <p:sldId id="1501" r:id="rId32"/>
    <p:sldId id="1502" r:id="rId33"/>
    <p:sldId id="1503" r:id="rId34"/>
    <p:sldId id="1504" r:id="rId35"/>
    <p:sldId id="1564" r:id="rId36"/>
    <p:sldId id="1565" r:id="rId37"/>
    <p:sldId id="1566" r:id="rId38"/>
    <p:sldId id="1505" r:id="rId39"/>
    <p:sldId id="1554" r:id="rId40"/>
    <p:sldId id="1567" r:id="rId41"/>
    <p:sldId id="1527" r:id="rId42"/>
    <p:sldId id="1569" r:id="rId43"/>
    <p:sldId id="1570" r:id="rId44"/>
    <p:sldId id="1560" r:id="rId45"/>
    <p:sldId id="1561" r:id="rId46"/>
    <p:sldId id="1272" r:id="rId47"/>
    <p:sldId id="1009" r:id="rId48"/>
    <p:sldId id="1403" r:id="rId49"/>
    <p:sldId id="1284" r:id="rId50"/>
    <p:sldId id="1212" r:id="rId51"/>
    <p:sldId id="1241" r:id="rId52"/>
    <p:sldId id="1499" r:id="rId53"/>
    <p:sldId id="1500" r:id="rId54"/>
    <p:sldId id="1242" r:id="rId55"/>
    <p:sldId id="1497" r:id="rId56"/>
    <p:sldId id="1498" r:id="rId57"/>
    <p:sldId id="1574" r:id="rId58"/>
    <p:sldId id="1572" r:id="rId59"/>
    <p:sldId id="1575" r:id="rId60"/>
    <p:sldId id="1573" r:id="rId61"/>
    <p:sldId id="1578" r:id="rId62"/>
    <p:sldId id="1528" r:id="rId63"/>
    <p:sldId id="1533" r:id="rId64"/>
    <p:sldId id="1540" r:id="rId65"/>
    <p:sldId id="1536" r:id="rId66"/>
    <p:sldId id="1537" r:id="rId67"/>
    <p:sldId id="1579" r:id="rId68"/>
    <p:sldId id="1571" r:id="rId69"/>
    <p:sldId id="1471" r:id="rId70"/>
    <p:sldId id="1472" r:id="rId71"/>
    <p:sldId id="1577" r:id="rId72"/>
    <p:sldId id="1580" r:id="rId73"/>
    <p:sldId id="1576" r:id="rId74"/>
    <p:sldId id="1582" r:id="rId75"/>
    <p:sldId id="1583" r:id="rId76"/>
    <p:sldId id="1585" r:id="rId77"/>
    <p:sldId id="1586" r:id="rId78"/>
    <p:sldId id="1589" r:id="rId79"/>
    <p:sldId id="1587" r:id="rId80"/>
    <p:sldId id="1588" r:id="rId81"/>
    <p:sldId id="1590" r:id="rId82"/>
    <p:sldId id="1592" r:id="rId83"/>
    <p:sldId id="1593" r:id="rId84"/>
    <p:sldId id="1596" r:id="rId85"/>
    <p:sldId id="1594" r:id="rId86"/>
    <p:sldId id="1595" r:id="rId87"/>
    <p:sldId id="1597" r:id="rId88"/>
    <p:sldId id="1599" r:id="rId89"/>
    <p:sldId id="1591" r:id="rId90"/>
    <p:sldId id="1601" r:id="rId91"/>
    <p:sldId id="1600" r:id="rId92"/>
    <p:sldId id="1602" r:id="rId93"/>
    <p:sldId id="1604" r:id="rId94"/>
    <p:sldId id="1603" r:id="rId95"/>
    <p:sldId id="1605" r:id="rId96"/>
    <p:sldId id="1538" r:id="rId97"/>
    <p:sldId id="1539" r:id="rId98"/>
    <p:sldId id="1563" r:id="rId99"/>
    <p:sldId id="1519" r:id="rId100"/>
    <p:sldId id="1544" r:id="rId101"/>
    <p:sldId id="1546" r:id="rId102"/>
    <p:sldId id="1562" r:id="rId103"/>
    <p:sldId id="1556" r:id="rId104"/>
    <p:sldId id="1547" r:id="rId105"/>
    <p:sldId id="1402" r:id="rId106"/>
    <p:sldId id="1314" r:id="rId107"/>
    <p:sldId id="1316" r:id="rId108"/>
    <p:sldId id="1384" r:id="rId109"/>
    <p:sldId id="1324" r:id="rId110"/>
    <p:sldId id="1385" r:id="rId111"/>
    <p:sldId id="1386" r:id="rId112"/>
    <p:sldId id="1325" r:id="rId113"/>
    <p:sldId id="1390" r:id="rId114"/>
    <p:sldId id="1391" r:id="rId115"/>
    <p:sldId id="1392" r:id="rId116"/>
    <p:sldId id="1393" r:id="rId117"/>
    <p:sldId id="1480" r:id="rId118"/>
    <p:sldId id="1394" r:id="rId119"/>
    <p:sldId id="1395" r:id="rId120"/>
    <p:sldId id="1333" r:id="rId121"/>
    <p:sldId id="1532" r:id="rId122"/>
    <p:sldId id="1543" r:id="rId123"/>
    <p:sldId id="1558" r:id="rId124"/>
    <p:sldId id="1559" r:id="rId125"/>
    <p:sldId id="1557" r:id="rId126"/>
    <p:sldId id="1482" r:id="rId127"/>
    <p:sldId id="1481" r:id="rId128"/>
    <p:sldId id="1380" r:id="rId129"/>
    <p:sldId id="1381" r:id="rId130"/>
    <p:sldId id="1551" r:id="rId131"/>
    <p:sldId id="1550" r:id="rId132"/>
    <p:sldId id="1555" r:id="rId133"/>
    <p:sldId id="1529" r:id="rId134"/>
    <p:sldId id="1530" r:id="rId135"/>
    <p:sldId id="1531" r:id="rId136"/>
    <p:sldId id="1511" r:id="rId137"/>
    <p:sldId id="1515" r:id="rId138"/>
    <p:sldId id="1521" r:id="rId139"/>
    <p:sldId id="1523" r:id="rId140"/>
    <p:sldId id="1524" r:id="rId141"/>
    <p:sldId id="1525" r:id="rId142"/>
    <p:sldId id="1522" r:id="rId143"/>
    <p:sldId id="1506" r:id="rId144"/>
    <p:sldId id="1507" r:id="rId145"/>
    <p:sldId id="1517" r:id="rId146"/>
    <p:sldId id="1541" r:id="rId147"/>
    <p:sldId id="1508" r:id="rId148"/>
    <p:sldId id="1509" r:id="rId149"/>
    <p:sldId id="1365" r:id="rId150"/>
    <p:sldId id="1483" r:id="rId151"/>
    <p:sldId id="1552" r:id="rId152"/>
    <p:sldId id="1545" r:id="rId153"/>
    <p:sldId id="1491" r:id="rId154"/>
    <p:sldId id="1490" r:id="rId155"/>
    <p:sldId id="1436" r:id="rId156"/>
    <p:sldId id="1494" r:id="rId157"/>
    <p:sldId id="1495" r:id="rId158"/>
    <p:sldId id="1270" r:id="rId1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285"/>
            <p14:sldId id="1342"/>
            <p14:sldId id="1230"/>
            <p14:sldId id="1344"/>
            <p14:sldId id="1231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397"/>
            <p14:sldId id="1398"/>
            <p14:sldId id="1399"/>
            <p14:sldId id="1396"/>
            <p14:sldId id="1501"/>
            <p14:sldId id="1502"/>
            <p14:sldId id="1503"/>
            <p14:sldId id="1504"/>
            <p14:sldId id="1564"/>
            <p14:sldId id="1565"/>
            <p14:sldId id="1566"/>
            <p14:sldId id="1505"/>
            <p14:sldId id="1554"/>
            <p14:sldId id="1567"/>
            <p14:sldId id="1527"/>
            <p14:sldId id="1569"/>
            <p14:sldId id="1570"/>
            <p14:sldId id="1560"/>
            <p14:sldId id="1561"/>
            <p14:sldId id="1272"/>
            <p14:sldId id="1009"/>
            <p14:sldId id="1403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574"/>
            <p14:sldId id="1572"/>
            <p14:sldId id="1575"/>
            <p14:sldId id="1573"/>
            <p14:sldId id="1578"/>
            <p14:sldId id="1528"/>
            <p14:sldId id="1533"/>
            <p14:sldId id="1540"/>
            <p14:sldId id="1536"/>
            <p14:sldId id="1537"/>
            <p14:sldId id="1579"/>
            <p14:sldId id="1571"/>
            <p14:sldId id="1471"/>
            <p14:sldId id="1472"/>
            <p14:sldId id="1577"/>
            <p14:sldId id="1580"/>
            <p14:sldId id="1576"/>
            <p14:sldId id="1582"/>
            <p14:sldId id="1583"/>
            <p14:sldId id="1585"/>
            <p14:sldId id="1586"/>
            <p14:sldId id="1589"/>
            <p14:sldId id="1587"/>
            <p14:sldId id="1588"/>
            <p14:sldId id="1590"/>
            <p14:sldId id="1592"/>
            <p14:sldId id="1593"/>
            <p14:sldId id="1596"/>
            <p14:sldId id="1594"/>
            <p14:sldId id="1595"/>
            <p14:sldId id="1597"/>
            <p14:sldId id="1599"/>
            <p14:sldId id="1591"/>
            <p14:sldId id="1601"/>
            <p14:sldId id="1600"/>
            <p14:sldId id="1602"/>
            <p14:sldId id="1604"/>
            <p14:sldId id="1603"/>
            <p14:sldId id="1605"/>
            <p14:sldId id="1538"/>
            <p14:sldId id="1539"/>
            <p14:sldId id="1563"/>
            <p14:sldId id="1519"/>
            <p14:sldId id="1544"/>
            <p14:sldId id="1546"/>
            <p14:sldId id="1562"/>
            <p14:sldId id="1556"/>
            <p14:sldId id="1547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532"/>
            <p14:sldId id="1543"/>
            <p14:sldId id="1558"/>
            <p14:sldId id="1559"/>
            <p14:sldId id="1557"/>
            <p14:sldId id="1482"/>
            <p14:sldId id="1481"/>
            <p14:sldId id="1380"/>
            <p14:sldId id="1381"/>
            <p14:sldId id="1551"/>
            <p14:sldId id="1550"/>
            <p14:sldId id="1555"/>
            <p14:sldId id="1529"/>
            <p14:sldId id="1530"/>
            <p14:sldId id="1531"/>
            <p14:sldId id="1511"/>
            <p14:sldId id="1515"/>
            <p14:sldId id="1521"/>
            <p14:sldId id="1523"/>
            <p14:sldId id="1524"/>
            <p14:sldId id="1525"/>
            <p14:sldId id="1522"/>
            <p14:sldId id="1506"/>
            <p14:sldId id="1507"/>
            <p14:sldId id="1517"/>
            <p14:sldId id="1541"/>
            <p14:sldId id="1508"/>
            <p14:sldId id="1509"/>
            <p14:sldId id="1365"/>
            <p14:sldId id="1483"/>
            <p14:sldId id="1552"/>
            <p14:sldId id="1545"/>
            <p14:sldId id="1491"/>
            <p14:sldId id="1490"/>
            <p14:sldId id="1436"/>
            <p14:sldId id="1494"/>
            <p14:sldId id="149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9E60B8"/>
    <a:srgbClr val="1778B8"/>
    <a:srgbClr val="3E729D"/>
    <a:srgbClr val="FFFDF9"/>
    <a:srgbClr val="5AB88F"/>
    <a:srgbClr val="B58900"/>
    <a:srgbClr val="B04432"/>
    <a:srgbClr val="FB8E2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401"/>
    <p:restoredTop sz="96911" autoAdjust="0"/>
  </p:normalViewPr>
  <p:slideViewPr>
    <p:cSldViewPr snapToGrid="0" snapToObjects="1">
      <p:cViewPr varScale="1">
        <p:scale>
          <a:sx n="347" d="100"/>
          <a:sy n="347" d="100"/>
        </p:scale>
        <p:origin x="200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18.09.23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ichhörnchen, Säugetier, draußen, Europäisches Eichhörnchen enthält.&#10;&#10;Automatisch generierte Beschreibung">
            <a:extLst>
              <a:ext uri="{FF2B5EF4-FFF2-40B4-BE49-F238E27FC236}">
                <a16:creationId xmlns:a16="http://schemas.microsoft.com/office/drawing/2014/main" id="{6E6D5904-6622-402A-5435-C39F8214D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" t="9401" r="-308" b="9608"/>
          <a:stretch/>
        </p:blipFill>
        <p:spPr>
          <a:xfrm>
            <a:off x="-499" y="-34747"/>
            <a:ext cx="9193006" cy="517824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9798" y="-61221"/>
            <a:ext cx="9202305" cy="4612054"/>
          </a:xfrm>
          <a:prstGeom prst="rect">
            <a:avLst/>
          </a:prstGeom>
          <a:solidFill>
            <a:srgbClr val="D4EBE9">
              <a:alpha val="316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1137111" y="128726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36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Web Developer Conference | Hamburg, 19.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0941" y="219235"/>
            <a:ext cx="405644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/wdc2023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578995" y="2293637"/>
            <a:ext cx="143541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38779" y="771227"/>
            <a:ext cx="5497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36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auf dem Server</a:t>
            </a:r>
            <a:endParaRPr lang="de-DE" sz="1600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87C798-4CF5-3B68-1858-261ADD57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6263" y="6962273"/>
            <a:ext cx="7715250" cy="51435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922F9D4-C4F2-5CD1-1D93-FF741AAEEB80}"/>
              </a:ext>
            </a:extLst>
          </p:cNvPr>
          <p:cNvSpPr/>
          <p:nvPr/>
        </p:nvSpPr>
        <p:spPr>
          <a:xfrm>
            <a:off x="396379" y="274452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93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r>
              <a:rPr lang="de-DE" dirty="0">
                <a:solidFill>
                  <a:srgbClr val="B04432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</a:t>
            </a:r>
            <a:r>
              <a:rPr lang="de-DE" sz="1600" u="sng" dirty="0"/>
              <a:t>alle</a:t>
            </a:r>
            <a:r>
              <a:rPr lang="de-DE" sz="1600" dirty="0"/>
              <a:t> Daten für </a:t>
            </a:r>
            <a:r>
              <a:rPr lang="de-DE" sz="1600" u="sng" dirty="0"/>
              <a:t>alle</a:t>
            </a:r>
            <a:r>
              <a:rPr lang="de-DE" sz="1600" dirty="0"/>
              <a:t>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(klassisches </a:t>
            </a:r>
            <a:r>
              <a:rPr lang="de-DE" sz="1600" dirty="0" err="1"/>
              <a:t>React</a:t>
            </a:r>
            <a:r>
              <a:rPr lang="de-DE" sz="1600" dirty="0"/>
              <a:t>-Pattern)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537592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r>
              <a:rPr lang="de-DE" dirty="0">
                <a:solidFill>
                  <a:srgbClr val="B04432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(klassisches </a:t>
            </a:r>
            <a:r>
              <a:rPr lang="de-DE" sz="1600" dirty="0" err="1"/>
              <a:t>React</a:t>
            </a:r>
            <a:r>
              <a:rPr lang="de-DE" sz="1600" dirty="0"/>
              <a:t>-Pattern)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5671568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97D737-B548-000C-5067-2F59F222B8CE}"/>
              </a:ext>
            </a:extLst>
          </p:cNvPr>
          <p:cNvSpPr/>
          <p:nvPr/>
        </p:nvSpPr>
        <p:spPr>
          <a:xfrm>
            <a:off x="847690" y="3700629"/>
            <a:ext cx="2153312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beers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beerId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"Page" und "</a:t>
            </a:r>
            <a:r>
              <a:rPr lang="de-DE" sz="1000" dirty="0" err="1">
                <a:solidFill>
                  <a:srgbClr val="36544F"/>
                </a:solidFill>
              </a:rPr>
              <a:t>RatingList</a:t>
            </a:r>
            <a:r>
              <a:rPr lang="de-DE" sz="1000" dirty="0">
                <a:solidFill>
                  <a:srgbClr val="36544F"/>
                </a:solidFill>
              </a:rPr>
              <a:t>" gibt es im Source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RatingForm</a:t>
            </a:r>
            <a:r>
              <a:rPr lang="de-DE" sz="1000" dirty="0">
                <a:solidFill>
                  <a:srgbClr val="36544F"/>
                </a:solidFill>
              </a:rPr>
              <a:t> ist aber vorhanden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FD9250-0BC2-868B-D416-33C60B2CF779}"/>
              </a:ext>
            </a:extLst>
          </p:cNvPr>
          <p:cNvSpPr txBox="1"/>
          <p:nvPr/>
        </p:nvSpPr>
        <p:spPr>
          <a:xfrm rot="20603791">
            <a:off x="1731428" y="-132650"/>
            <a:ext cx="4190802" cy="48320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4400" b="1" u="sng" dirty="0">
                <a:solidFill>
                  <a:srgbClr val="FF0000"/>
                </a:solidFill>
              </a:rPr>
              <a:t>RSC: </a:t>
            </a:r>
            <a:r>
              <a:rPr lang="de-DE" sz="4400" b="1" dirty="0">
                <a:solidFill>
                  <a:srgbClr val="FF0000"/>
                </a:solidFill>
              </a:rPr>
              <a:t>Man kann Seiten komplett fertig rendern lassen, bzw. teilweise passiert das automatisch</a:t>
            </a:r>
          </a:p>
        </p:txBody>
      </p:sp>
    </p:spTree>
    <p:extLst>
      <p:ext uri="{BB962C8B-B14F-4D97-AF65-F5344CB8AC3E}">
        <p14:creationId xmlns:p14="http://schemas.microsoft.com/office/powerpoint/2010/main" val="35587878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einer Route muss </a:t>
            </a:r>
            <a:r>
              <a:rPr lang="de-DE" sz="1600" b="0" u="sng" dirty="0">
                <a:solidFill>
                  <a:srgbClr val="36544F"/>
                </a:solidFill>
              </a:rPr>
              <a:t>alle</a:t>
            </a:r>
            <a:r>
              <a:rPr lang="de-DE" sz="1600" b="0" dirty="0">
                <a:solidFill>
                  <a:srgbClr val="36544F"/>
                </a:solidFill>
              </a:rPr>
              <a:t> benötigten Daten laden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Es ist nicht möglich, dies in Unterkomponenten zu verlagern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2465398" y="-369557"/>
            <a:ext cx="5465231" cy="74789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Beispiel Shop Page =&gt; Beer In Stock, in </a:t>
            </a:r>
            <a:r>
              <a:rPr lang="de-DE" sz="3200" b="1" dirty="0" err="1">
                <a:solidFill>
                  <a:srgbClr val="FF0000"/>
                </a:solidFill>
              </a:rPr>
              <a:t>Next.js</a:t>
            </a:r>
            <a:r>
              <a:rPr lang="de-DE" sz="3200" b="1" dirty="0">
                <a:solidFill>
                  <a:srgbClr val="FF0000"/>
                </a:solidFill>
              </a:rPr>
              <a:t> lädt die Komponente ihre Daten, in Remix muss das </a:t>
            </a:r>
            <a:r>
              <a:rPr lang="de-DE" sz="3200" b="1" dirty="0" err="1">
                <a:solidFill>
                  <a:srgbClr val="FF0000"/>
                </a:solidFill>
              </a:rPr>
              <a:t>Loader</a:t>
            </a:r>
            <a:r>
              <a:rPr lang="de-DE" sz="3200" b="1" dirty="0">
                <a:solidFill>
                  <a:srgbClr val="FF0000"/>
                </a:solidFill>
              </a:rPr>
              <a:t> tun. D.h. aber auch, wir müssen erstmal auf den Shop warten</a:t>
            </a:r>
          </a:p>
          <a:p>
            <a:r>
              <a:rPr lang="de-DE" sz="3200" b="1" dirty="0">
                <a:solidFill>
                  <a:srgbClr val="FF0000"/>
                </a:solidFill>
              </a:rPr>
              <a:t>Hier noch besonderes Problem: die Liste, in der die </a:t>
            </a:r>
            <a:r>
              <a:rPr lang="de-DE" sz="3200" b="1" dirty="0" err="1">
                <a:solidFill>
                  <a:srgbClr val="FF0000"/>
                </a:solidFill>
              </a:rPr>
              <a:t>einzel</a:t>
            </a:r>
            <a:r>
              <a:rPr lang="de-DE" sz="3200" b="1" dirty="0">
                <a:solidFill>
                  <a:srgbClr val="FF0000"/>
                </a:solidFill>
              </a:rPr>
              <a:t> Biere geladen werden, kann in anderer Reihenfolge im Server und im Client sein, je nachdem, wie lange es dauert, ein Bier zu laden</a:t>
            </a:r>
          </a:p>
          <a:p>
            <a:r>
              <a:rPr lang="de-DE" sz="3200" b="1" dirty="0">
                <a:solidFill>
                  <a:srgbClr val="FF0000"/>
                </a:solidFill>
              </a:rPr>
              <a:t>(=&gt; zu speziell für Vortrag, eher raus)</a:t>
            </a:r>
          </a:p>
        </p:txBody>
      </p:sp>
    </p:spTree>
    <p:extLst>
      <p:ext uri="{BB962C8B-B14F-4D97-AF65-F5344CB8AC3E}">
        <p14:creationId xmlns:p14="http://schemas.microsoft.com/office/powerpoint/2010/main" val="2867091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9E60B8"/>
                </a:solidFill>
              </a:rPr>
              <a:t>Fullstack</a:t>
            </a:r>
            <a:r>
              <a:rPr lang="de-DE" dirty="0">
                <a:solidFill>
                  <a:srgbClr val="9E60B8"/>
                </a:solidFill>
              </a:rPr>
              <a:t>-Anwendungen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 </a:t>
            </a:r>
            <a:r>
              <a:rPr lang="de-DE" sz="1600" dirty="0" err="1"/>
              <a:t>React</a:t>
            </a:r>
            <a:r>
              <a:rPr lang="de-DE" sz="16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110ED8-5C3C-7B10-F63A-5D2FA17E785B}"/>
              </a:ext>
            </a:extLst>
          </p:cNvPr>
          <p:cNvSpPr txBox="1"/>
          <p:nvPr/>
        </p:nvSpPr>
        <p:spPr>
          <a:xfrm rot="21328213">
            <a:off x="1032411" y="-628318"/>
            <a:ext cx="5465231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Noch einmal Unterschiede Hydration, Progressive Enhancement (bzw. </a:t>
            </a:r>
            <a:r>
              <a:rPr lang="de-DE" sz="3200" b="1" dirty="0" err="1">
                <a:solidFill>
                  <a:srgbClr val="FF0000"/>
                </a:solidFill>
              </a:rPr>
              <a:t>gemeinsamkeiten</a:t>
            </a:r>
            <a:r>
              <a:rPr lang="de-DE" sz="3200" b="1" dirty="0">
                <a:solidFill>
                  <a:srgbClr val="FF0000"/>
                </a:solidFill>
              </a:rPr>
              <a:t>)</a:t>
            </a:r>
          </a:p>
          <a:p>
            <a:pPr marL="457200" indent="-457200">
              <a:buFont typeface="Wingdings" pitchFamily="2" charset="2"/>
              <a:buChar char="è"/>
            </a:pPr>
            <a:r>
              <a:rPr lang="de-DE" sz="3200" b="1" dirty="0">
                <a:solidFill>
                  <a:srgbClr val="FF0000"/>
                </a:solidFill>
              </a:rPr>
              <a:t>RSC nur auf dem Server</a:t>
            </a:r>
          </a:p>
          <a:p>
            <a:pPr marL="457200" indent="-457200">
              <a:buFont typeface="Wingdings" pitchFamily="2" charset="2"/>
              <a:buChar char="è"/>
            </a:pPr>
            <a:r>
              <a:rPr lang="de-DE" sz="3200" b="1" dirty="0">
                <a:solidFill>
                  <a:srgbClr val="FF0000"/>
                </a:solidFill>
              </a:rPr>
              <a:t>Client-Komponenten und Remix werden "partial </a:t>
            </a:r>
            <a:r>
              <a:rPr lang="de-DE" sz="3200" b="1" dirty="0" err="1">
                <a:solidFill>
                  <a:srgbClr val="FF0000"/>
                </a:solidFill>
              </a:rPr>
              <a:t>hydrated</a:t>
            </a:r>
            <a:r>
              <a:rPr lang="de-DE" sz="3200" b="1" dirty="0">
                <a:solidFill>
                  <a:srgbClr val="FF0000"/>
                </a:solidFill>
              </a:rPr>
              <a:t>" bzw. Komponenten funktionieren in Remix teilweise auch ohne JS</a:t>
            </a:r>
          </a:p>
        </p:txBody>
      </p:sp>
    </p:spTree>
    <p:extLst>
      <p:ext uri="{BB962C8B-B14F-4D97-AF65-F5344CB8AC3E}">
        <p14:creationId xmlns:p14="http://schemas.microsoft.com/office/powerpoint/2010/main" val="3139204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2B73D6-D60E-3B8B-94CF-E958D4BC1FB3}"/>
              </a:ext>
            </a:extLst>
          </p:cNvPr>
          <p:cNvSpPr txBox="1"/>
          <p:nvPr/>
        </p:nvSpPr>
        <p:spPr>
          <a:xfrm rot="21328213">
            <a:off x="1032411" y="1833894"/>
            <a:ext cx="546523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dieser teil eventuell raus!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03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04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072A1A2-290A-4E6F-04DC-48C3E04B707E}"/>
              </a:ext>
            </a:extLst>
          </p:cNvPr>
          <p:cNvSpPr txBox="1"/>
          <p:nvPr/>
        </p:nvSpPr>
        <p:spPr>
          <a:xfrm rot="21178956">
            <a:off x="1533948" y="1134404"/>
            <a:ext cx="573577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Hier werden Endpunkte aufgemacht! Das sieht man dem Code aber nicht an... Muss nicht schlimm sein, aber sind vielleicht </a:t>
            </a:r>
            <a:r>
              <a:rPr lang="de-DE" sz="3200" b="1" dirty="0" err="1">
                <a:solidFill>
                  <a:srgbClr val="FF0000"/>
                </a:solidFill>
              </a:rPr>
              <a:t>einfallstor</a:t>
            </a:r>
            <a:r>
              <a:rPr lang="de-DE" sz="3200" b="1" dirty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008284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4395113" y="1350865"/>
            <a:ext cx="4274449" cy="35338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649562" y="1798008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409969" y="1794032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6108532" y="3644061"/>
            <a:ext cx="2216956" cy="124063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6013939" y="2613953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7174281" y="2631949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7268874" y="363463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r>
              <a:rPr lang="de-DE" sz="2000" b="0" dirty="0">
                <a:solidFill>
                  <a:srgbClr val="36544F"/>
                </a:solidFill>
              </a:rPr>
              <a:t>-Button disabled, bis alle Felder ausgefüllt sind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r>
              <a:rPr lang="de-DE" sz="2000" b="0" dirty="0">
                <a:solidFill>
                  <a:srgbClr val="36544F"/>
                </a:solidFill>
              </a:rPr>
              <a:t> disabled sein und Meldung angezeigt werden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Nach dem </a:t>
            </a:r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r>
              <a:rPr lang="de-DE" sz="20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 lvl="1"/>
            <a:r>
              <a:rPr lang="de-DE" sz="1700" b="0" dirty="0">
                <a:solidFill>
                  <a:srgbClr val="36544F"/>
                </a:solidFill>
              </a:rPr>
              <a:t>Die eingegebenen Werte sollen in der Form erhalten bleiben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Nach dem Speichern wird neue Bewertung in der Liste angezeigt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689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Bewertung (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r>
              <a:rPr lang="de-DE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5" y="1335550"/>
            <a:ext cx="8572509" cy="399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Submit</a:t>
            </a:r>
            <a:r>
              <a:rPr lang="de-DE" b="0" dirty="0">
                <a:solidFill>
                  <a:srgbClr val="36544F"/>
                </a:solidFill>
              </a:rPr>
              <a:t>-Button disabled, bis alle Felder ausgefüllt sind </a:t>
            </a:r>
          </a:p>
          <a:p>
            <a:pPr lvl="1"/>
            <a:r>
              <a:rPr lang="de-DE" dirty="0"/>
              <a:t>Remix propagiert Serverseitige Validierung, deswegen ist das ohne Weiteres nicht möglich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Empfohlene HTML </a:t>
            </a:r>
            <a:r>
              <a:rPr lang="de-DE" b="0" dirty="0" err="1">
                <a:solidFill>
                  <a:srgbClr val="36544F"/>
                </a:solidFill>
              </a:rPr>
              <a:t>Constraints</a:t>
            </a:r>
            <a:r>
              <a:rPr lang="de-DE" b="0" dirty="0">
                <a:solidFill>
                  <a:srgbClr val="36544F"/>
                </a:solidFill>
              </a:rPr>
              <a:t>  API hilft nur bedingt weiter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</a:t>
            </a:r>
            <a:r>
              <a:rPr lang="de-DE" b="0" dirty="0" err="1">
                <a:solidFill>
                  <a:srgbClr val="36544F"/>
                </a:solidFill>
              </a:rPr>
              <a:t>Submit</a:t>
            </a:r>
            <a:r>
              <a:rPr lang="de-DE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Einfach: mit </a:t>
            </a:r>
            <a:r>
              <a:rPr lang="de-DE" b="0" dirty="0" err="1">
                <a:solidFill>
                  <a:srgbClr val="36544F"/>
                </a:solidFill>
              </a:rPr>
              <a:t>useActionData</a:t>
            </a:r>
            <a:r>
              <a:rPr lang="de-DE" b="0" dirty="0">
                <a:solidFill>
                  <a:srgbClr val="36544F"/>
                </a:solidFill>
              </a:rPr>
              <a:t> bekommt man den Rückgabe-</a:t>
            </a:r>
            <a:r>
              <a:rPr lang="de-DE" b="0" dirty="0" err="1">
                <a:solidFill>
                  <a:srgbClr val="36544F"/>
                </a:solidFill>
              </a:rPr>
              <a:t>WErt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Nach dem Speichern wird neue Bewertung in der Liste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pPr lvl="1"/>
            <a:r>
              <a:rPr lang="de-DE" dirty="0"/>
              <a:t>Auch das geht nur mit Verrenkungen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318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FBC27C3-7031-29EA-FC66-47E5C4643B6B}"/>
              </a:ext>
            </a:extLst>
          </p:cNvPr>
          <p:cNvSpPr/>
          <p:nvPr/>
        </p:nvSpPr>
        <p:spPr>
          <a:xfrm>
            <a:off x="0" y="-29848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4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710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BAC6FE-F159-4EDB-8F9A-3450E9738A56}"/>
              </a:ext>
            </a:extLst>
          </p:cNvPr>
          <p:cNvSpPr txBox="1"/>
          <p:nvPr/>
        </p:nvSpPr>
        <p:spPr>
          <a:xfrm rot="21178956">
            <a:off x="1533948" y="2119289"/>
            <a:ext cx="57357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Code-Beispiel!</a:t>
            </a:r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FBC27C3-7031-29EA-FC66-47E5C4643B6B}"/>
              </a:ext>
            </a:extLst>
          </p:cNvPr>
          <p:cNvSpPr/>
          <p:nvPr/>
        </p:nvSpPr>
        <p:spPr>
          <a:xfrm>
            <a:off x="0" y="-29848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1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055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9E60B8"/>
                </a:solidFill>
              </a:rPr>
              <a:t>Fullstack</a:t>
            </a:r>
            <a:r>
              <a:rPr lang="de-DE" dirty="0">
                <a:solidFill>
                  <a:srgbClr val="9E60B8"/>
                </a:solidFill>
              </a:rPr>
              <a:t>-Anwendungen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 </a:t>
            </a:r>
            <a:r>
              <a:rPr lang="de-DE" sz="1600" dirty="0" err="1"/>
              <a:t>React</a:t>
            </a:r>
            <a:r>
              <a:rPr lang="de-DE" sz="16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110ED8-5C3C-7B10-F63A-5D2FA17E785B}"/>
              </a:ext>
            </a:extLst>
          </p:cNvPr>
          <p:cNvSpPr txBox="1"/>
          <p:nvPr/>
        </p:nvSpPr>
        <p:spPr>
          <a:xfrm rot="21328213">
            <a:off x="1398171" y="1540699"/>
            <a:ext cx="5465231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- Action muss in die Route-Datei und kann nicht zur Komponente, die die Action triggern will. Co-Location?!</a:t>
            </a:r>
          </a:p>
        </p:txBody>
      </p:sp>
    </p:spTree>
    <p:extLst>
      <p:ext uri="{BB962C8B-B14F-4D97-AF65-F5344CB8AC3E}">
        <p14:creationId xmlns:p14="http://schemas.microsoft.com/office/powerpoint/2010/main" val="15855127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964307" y="1394506"/>
            <a:ext cx="12153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UI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Transitions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2695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Transitions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Transitionen beim Seitenwechsel oder Warten auf Daten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verwendet "Standard"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API, diese ist aber noch nicht stabil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bekannten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de-DE" sz="1200" dirty="0"/>
              <a:t>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377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Transitions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Transitionen beim Seitenwechsel oder Warten auf Daten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useNavigation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useFetcher</a:t>
            </a: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372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72958" y="1475298"/>
            <a:ext cx="821090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 / Client Code</a:t>
            </a:r>
            <a:r>
              <a:rPr lang="de-DE" sz="105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,</a:t>
            </a:r>
          </a:p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&amp; </a:t>
            </a:r>
            <a:r>
              <a:rPr lang="de-DE" sz="66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1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5923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06086" y="1475298"/>
            <a:ext cx="87318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 Funktionalität</a:t>
            </a:r>
            <a:endParaRPr lang="de-DE" sz="105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6698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/>
              <a:t>Request </a:t>
            </a:r>
            <a:r>
              <a:rPr lang="de-DE" sz="1600" dirty="0" err="1"/>
              <a:t>verarbeitung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Zugriff auf Request-Informationen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Im Server kann (muss!) man auf Headers und Cookies zugreifen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erfolgt der Zugriff über Next-spezifische Funktionen, die man in einer Komponente verwenden kann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bekannten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de-DE" sz="1200" dirty="0"/>
              <a:t>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179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/>
              <a:t>Middleware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Middleware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Eine Middleware erlaubt es, "pauschal" auf eingehende </a:t>
            </a:r>
            <a:r>
              <a:rPr lang="de-DE" sz="1800" b="0" dirty="0" err="1">
                <a:solidFill>
                  <a:srgbClr val="36544F"/>
                </a:solidFill>
              </a:rPr>
              <a:t>Requests</a:t>
            </a:r>
            <a:r>
              <a:rPr lang="de-DE" sz="1800" b="0" dirty="0">
                <a:solidFill>
                  <a:srgbClr val="36544F"/>
                </a:solidFill>
              </a:rPr>
              <a:t> zu reagieren und auch die Responses zu verarbeiten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Beispiel: Security oder </a:t>
            </a:r>
            <a:r>
              <a:rPr lang="de-DE" sz="1500" dirty="0" err="1"/>
              <a:t>Logging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gibt es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middleware</a:t>
            </a:r>
            <a:r>
              <a:rPr lang="de-DE" sz="1800" b="0" dirty="0">
                <a:solidFill>
                  <a:srgbClr val="36544F"/>
                </a:solidFill>
              </a:rPr>
              <a:t>-Funktionen, die für jeden Request aufgerufen wird, und die zum Beispiel Redirects machen kann oder Cookies und Response Header setzen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gibt es keine Middlewares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2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Api</a:t>
            </a:r>
            <a:r>
              <a:rPr lang="de-DE" sz="1600" dirty="0"/>
              <a:t> </a:t>
            </a:r>
            <a:r>
              <a:rPr lang="de-DE" sz="1600" dirty="0" err="1"/>
              <a:t>routes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Mit API </a:t>
            </a:r>
            <a:r>
              <a:rPr lang="de-DE" dirty="0" err="1"/>
              <a:t>Routes</a:t>
            </a:r>
            <a:r>
              <a:rPr lang="de-DE" dirty="0"/>
              <a:t> kann man nicht-UI Routen bauen (z.B. für API)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verwendet man dazu eine </a:t>
            </a:r>
            <a:r>
              <a:rPr lang="de-DE" sz="1800" b="0" dirty="0" err="1">
                <a:solidFill>
                  <a:srgbClr val="36544F"/>
                </a:solidFill>
              </a:rPr>
              <a:t>route.ts</a:t>
            </a:r>
            <a:r>
              <a:rPr lang="de-DE" sz="1800" b="0" dirty="0">
                <a:solidFill>
                  <a:srgbClr val="36544F"/>
                </a:solidFill>
              </a:rPr>
              <a:t>-Datei, die im Verzeichnis der entsprechenden Route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Diese kann GET, POST, PATCH etc. Funktionen exportieren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982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Api</a:t>
            </a:r>
            <a:r>
              <a:rPr lang="de-DE" sz="1600" dirty="0"/>
              <a:t> </a:t>
            </a:r>
            <a:r>
              <a:rPr lang="de-DE" sz="1600" dirty="0" err="1"/>
              <a:t>routes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Mit API </a:t>
            </a:r>
            <a:r>
              <a:rPr lang="de-DE" dirty="0" err="1"/>
              <a:t>Routes</a:t>
            </a:r>
            <a:r>
              <a:rPr lang="de-DE" dirty="0"/>
              <a:t> kann man eigene nicht-UI Routen bauen (z.B. für API)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gibt es "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Routes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Eine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Route ist eine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- oder Action-Funktion, die ein Response-Objekt (</a:t>
            </a:r>
            <a:r>
              <a:rPr lang="de-DE" sz="1800" b="0" dirty="0" err="1">
                <a:solidFill>
                  <a:srgbClr val="36544F"/>
                </a:solidFill>
              </a:rPr>
              <a:t>fetch</a:t>
            </a:r>
            <a:r>
              <a:rPr lang="de-DE" sz="1800" b="0" dirty="0">
                <a:solidFill>
                  <a:srgbClr val="36544F"/>
                </a:solidFill>
              </a:rPr>
              <a:t> API) zurückliefert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 hat aber keine Komponenten-Funktion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Der Zugriff auf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Routes</a:t>
            </a:r>
            <a:r>
              <a:rPr lang="de-DE" sz="1800" b="0" dirty="0">
                <a:solidFill>
                  <a:srgbClr val="36544F"/>
                </a:solidFill>
              </a:rPr>
              <a:t> muss speziell gekennzeichnet werden, da Remix sonst davon ausgeht, dass es sich um eine UI Route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C21BD2-1B7B-60DF-7384-55AA84E70A24}"/>
              </a:ext>
            </a:extLst>
          </p:cNvPr>
          <p:cNvSpPr txBox="1"/>
          <p:nvPr/>
        </p:nvSpPr>
        <p:spPr>
          <a:xfrm rot="18964009">
            <a:off x="4246606" y="2514140"/>
            <a:ext cx="4572000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Was passiert, wenn man </a:t>
            </a:r>
            <a:r>
              <a:rPr lang="de-DE" sz="3200" b="1" dirty="0" err="1">
                <a:solidFill>
                  <a:srgbClr val="FF0000"/>
                </a:solidFill>
              </a:rPr>
              <a:t>Resource</a:t>
            </a:r>
            <a:r>
              <a:rPr lang="de-DE" sz="3200" b="1" dirty="0">
                <a:solidFill>
                  <a:srgbClr val="FF0000"/>
                </a:solidFill>
              </a:rPr>
              <a:t> per </a:t>
            </a:r>
            <a:r>
              <a:rPr lang="de-DE" sz="3200" b="1" dirty="0" err="1">
                <a:solidFill>
                  <a:srgbClr val="FF0000"/>
                </a:solidFill>
              </a:rPr>
              <a:t>curl</a:t>
            </a:r>
            <a:r>
              <a:rPr lang="de-DE" sz="3200" b="1" dirty="0">
                <a:solidFill>
                  <a:srgbClr val="FF0000"/>
                </a:solidFill>
              </a:rPr>
              <a:t> aufruft?</a:t>
            </a:r>
          </a:p>
        </p:txBody>
      </p:sp>
    </p:spTree>
    <p:extLst>
      <p:ext uri="{BB962C8B-B14F-4D97-AF65-F5344CB8AC3E}">
        <p14:creationId xmlns:p14="http://schemas.microsoft.com/office/powerpoint/2010/main" val="29234578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Ein Teil der Anwendung läuft auf dem Server...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Informationen, die vom Client kommen, können bzw. müssen verwendet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Cookies, Headers, URL, Search Parameter etc.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erfolgt der Zugriff über Next-spezifische Funktionen, die man in einer Komponente verwenden kann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Request-Objekt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907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652776" y="1475298"/>
            <a:ext cx="583845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Sonstiges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228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"Klassische" SPA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FF0000"/>
                </a:solidFill>
              </a:rPr>
              <a:t>todo</a:t>
            </a:r>
            <a:r>
              <a:rPr lang="de-DE" sz="1800" b="0" dirty="0">
                <a:solidFill>
                  <a:srgbClr val="FF0000"/>
                </a:solidFill>
              </a:rPr>
              <a:t> CSS-Bibliotheken funktionieren in der Regel mit beiden Frameworks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>
                <a:solidFill>
                  <a:srgbClr val="FF0000"/>
                </a:solidFill>
              </a:rPr>
              <a:t>Insbesondere CSS Modules und </a:t>
            </a:r>
            <a:r>
              <a:rPr lang="de-DE" sz="1500" dirty="0" err="1">
                <a:solidFill>
                  <a:srgbClr val="FF0000"/>
                </a:solidFill>
              </a:rPr>
              <a:t>TailwindCSS</a:t>
            </a:r>
            <a:endParaRPr lang="de-DE" sz="1500" b="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FF0000"/>
                </a:solidFill>
              </a:rPr>
              <a:t>Bei JS-in-CSS muss man aufpassen, es kann Probleme 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>
                <a:solidFill>
                  <a:srgbClr val="FF0000"/>
                </a:solidFill>
              </a:rPr>
              <a:t>Support wird aber besser</a:t>
            </a:r>
            <a:endParaRPr lang="de-DE" sz="1500" b="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633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Static Site Generation (SSG)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unterscheidet zwischen statischem und dynamischem Rendering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Bei statischem Rendering werden die Komponenten bereits im </a:t>
            </a:r>
            <a:r>
              <a:rPr lang="de-DE" sz="1500" dirty="0" err="1"/>
              <a:t>Build</a:t>
            </a:r>
            <a:r>
              <a:rPr lang="de-DE" sz="1500" dirty="0"/>
              <a:t> gerendert und nicht mehr bei einem Request. Das geht nur für Komponenten, die keine Request-Informationen benötigen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Dynam</a:t>
            </a:r>
            <a:r>
              <a:rPr lang="de-DE" sz="1500" dirty="0"/>
              <a:t>isches Rendering rendert eine Komponente bei jedem Request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macht diese Unterscheidung nicht, hier wird immer dynamisch gerendert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869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Styling / CSS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CSS-Bibliotheken funktionieren in der Regel mit beiden Frameworks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Insbesondere CSS Modules und </a:t>
            </a:r>
            <a:r>
              <a:rPr lang="de-DE" sz="1500" dirty="0" err="1"/>
              <a:t>TailwindCSS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 JS-in-CSS muss man aufpassen, es kann Probleme 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Support wird aber besser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bringt Komponenten mit, die Font- und Bild-</a:t>
            </a:r>
            <a:r>
              <a:rPr lang="de-DE" sz="1800" b="0" dirty="0" err="1">
                <a:solidFill>
                  <a:srgbClr val="36544F"/>
                </a:solidFill>
              </a:rPr>
              <a:t>Loading</a:t>
            </a:r>
            <a:r>
              <a:rPr lang="de-DE" sz="1800" b="0" dirty="0">
                <a:solidFill>
                  <a:srgbClr val="36544F"/>
                </a:solidFill>
              </a:rPr>
              <a:t> optimieren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73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Bundling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Bundler</a:t>
            </a:r>
            <a:r>
              <a:rPr lang="de-DE" sz="1800" b="0" dirty="0">
                <a:solidFill>
                  <a:srgbClr val="36544F"/>
                </a:solidFill>
              </a:rPr>
              <a:t> ist integriert, im Prinzip "Implementierungsdetail"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Wir müssen uns drauf verlassen, dass der gewählte </a:t>
            </a:r>
            <a:r>
              <a:rPr lang="de-DE" sz="1500" dirty="0" err="1"/>
              <a:t>Bundler</a:t>
            </a:r>
            <a:r>
              <a:rPr lang="de-DE" sz="1500" dirty="0"/>
              <a:t> und </a:t>
            </a:r>
            <a:r>
              <a:rPr lang="de-DE" sz="1500" dirty="0" err="1"/>
              <a:t>Toolstack</a:t>
            </a:r>
            <a:r>
              <a:rPr lang="de-DE" sz="1500" dirty="0"/>
              <a:t> funktioniert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Das gilt natürlich auch für nicht JS/TS-Artefakte wie CSS, Bilder etc.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entwickelt </a:t>
            </a:r>
            <a:r>
              <a:rPr lang="de-DE" sz="1800" b="0" dirty="0" err="1">
                <a:solidFill>
                  <a:srgbClr val="36544F"/>
                </a:solidFill>
              </a:rPr>
              <a:t>TurboPack</a:t>
            </a:r>
            <a:r>
              <a:rPr lang="de-DE" sz="1800" b="0" dirty="0">
                <a:solidFill>
                  <a:srgbClr val="36544F"/>
                </a:solidFill>
              </a:rPr>
              <a:t> ("</a:t>
            </a:r>
            <a:r>
              <a:rPr lang="de-DE" sz="1800" b="0" dirty="0" err="1">
                <a:solidFill>
                  <a:srgbClr val="36544F"/>
                </a:solidFill>
              </a:rPr>
              <a:t>Webpack</a:t>
            </a:r>
            <a:r>
              <a:rPr lang="de-DE" sz="1800" b="0" dirty="0">
                <a:solidFill>
                  <a:srgbClr val="36544F"/>
                </a:solidFill>
              </a:rPr>
              <a:t> Nachfolger"), noch Beta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Remix verwendet intern </a:t>
            </a:r>
            <a:r>
              <a:rPr lang="de-DE" sz="1800" b="0" dirty="0" err="1">
                <a:solidFill>
                  <a:srgbClr val="36544F"/>
                </a:solidFill>
              </a:rPr>
              <a:t>esbuild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Beide haben einen </a:t>
            </a:r>
            <a:r>
              <a:rPr lang="de-DE" sz="1800" b="0" dirty="0" err="1">
                <a:solidFill>
                  <a:srgbClr val="36544F"/>
                </a:solidFill>
              </a:rPr>
              <a:t>dev</a:t>
            </a:r>
            <a:r>
              <a:rPr lang="de-DE" sz="1800" b="0" dirty="0">
                <a:solidFill>
                  <a:srgbClr val="36544F"/>
                </a:solidFill>
              </a:rPr>
              <a:t>-Server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Remix wirkt unstabil (nach Fehler häufig Neustart notwendig, Port ändert sich)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474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TypeScript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TS wird von beiden unterstützt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So</a:t>
            </a:r>
            <a:r>
              <a:rPr lang="de-DE" sz="1500" dirty="0"/>
              <a:t>wohl was die APIs als auch was den </a:t>
            </a:r>
            <a:r>
              <a:rPr lang="de-DE" sz="1500" dirty="0" err="1"/>
              <a:t>Toolchain</a:t>
            </a:r>
            <a:r>
              <a:rPr lang="de-DE" sz="1500" dirty="0"/>
              <a:t> angeht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Typecheck</a:t>
            </a:r>
            <a:r>
              <a:rPr lang="de-DE" sz="1800" b="0" dirty="0">
                <a:solidFill>
                  <a:srgbClr val="36544F"/>
                </a:solidFill>
              </a:rPr>
              <a:t> beim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 (nicht während </a:t>
            </a:r>
            <a:r>
              <a:rPr lang="de-DE" sz="1800" b="0" dirty="0" err="1">
                <a:solidFill>
                  <a:srgbClr val="36544F"/>
                </a:solidFill>
              </a:rPr>
              <a:t>dev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Remix: Seit Version 2 gibt es ein </a:t>
            </a:r>
            <a:r>
              <a:rPr lang="de-DE" sz="1800" b="0" dirty="0" err="1">
                <a:solidFill>
                  <a:srgbClr val="36544F"/>
                </a:solidFill>
              </a:rPr>
              <a:t>Typecheck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Script</a:t>
            </a:r>
            <a:endParaRPr lang="de-DE" sz="18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Insgesamt wirkt der TS-Support etwas lieblos, z.B. </a:t>
            </a:r>
            <a:r>
              <a:rPr lang="de-DE" sz="1500" dirty="0" err="1"/>
              <a:t>Params</a:t>
            </a:r>
            <a:r>
              <a:rPr lang="de-DE" sz="1500" dirty="0"/>
              <a:t> etc. nicht als </a:t>
            </a:r>
            <a:r>
              <a:rPr lang="de-DE" sz="1500" dirty="0" err="1"/>
              <a:t>Generic</a:t>
            </a:r>
            <a:r>
              <a:rPr lang="de-DE" sz="1500" dirty="0"/>
              <a:t> implementiert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Kann man drüber streiten, ob das muss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478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Remix: sehr einfaches Modell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Lifecycle einfach 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Zugriff auf Daten (</a:t>
            </a:r>
            <a:r>
              <a:rPr lang="de-DE" dirty="0" err="1"/>
              <a:t>useLoaderData</a:t>
            </a:r>
            <a:r>
              <a:rPr lang="de-DE" dirty="0"/>
              <a:t>) sehr einfach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Klare Trennung Server (</a:t>
            </a:r>
            <a:r>
              <a:rPr lang="de-DE" dirty="0" err="1"/>
              <a:t>loader</a:t>
            </a:r>
            <a:r>
              <a:rPr lang="de-DE" dirty="0"/>
              <a:t>) und Client (Komponenten), aber Client-</a:t>
            </a:r>
            <a:r>
              <a:rPr lang="de-DE" dirty="0" err="1"/>
              <a:t>Kompnenten</a:t>
            </a:r>
            <a:r>
              <a:rPr lang="de-DE" dirty="0"/>
              <a:t> werden immer auch komplett auf den Client übertragen (kein RSC)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Aber: Macht aber Kompromisse, z.B. können </a:t>
            </a:r>
            <a:r>
              <a:rPr lang="de-DE" dirty="0" err="1"/>
              <a:t>Loader</a:t>
            </a:r>
            <a:r>
              <a:rPr lang="de-DE" dirty="0"/>
              <a:t> nicht auf Daten von anderen </a:t>
            </a:r>
            <a:r>
              <a:rPr lang="de-DE" dirty="0" err="1"/>
              <a:t>Loadern</a:t>
            </a:r>
            <a:r>
              <a:rPr lang="de-DE" dirty="0"/>
              <a:t> zugreifen</a:t>
            </a:r>
            <a:r>
              <a:rPr lang="de-DE" dirty="0">
                <a:solidFill>
                  <a:srgbClr val="36544F"/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: mehr Standard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, von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 explizit empfohlen, höhere </a:t>
            </a:r>
            <a:r>
              <a:rPr lang="de-DE" b="0" dirty="0">
                <a:solidFill>
                  <a:srgbClr val="36544F"/>
                </a:solidFill>
              </a:rPr>
              <a:t>(?) Verbreitung, größeres Team (?)</a:t>
            </a: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Verwendung von asynchronem Code sehr einfach (Standard JS)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F782779-AB39-BCE7-0EAB-4252E2641C72}"/>
              </a:ext>
            </a:extLst>
          </p:cNvPr>
          <p:cNvSpPr txBox="1"/>
          <p:nvPr/>
        </p:nvSpPr>
        <p:spPr>
          <a:xfrm rot="20346825">
            <a:off x="5424853" y="1187605"/>
            <a:ext cx="245305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975438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Routing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Remix Konventionen finde ich verwirrend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Sehr mächtig und flexibel, aber verwirrend und unübersichtlich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"Tiefe" Verzeichnisse statt langer Namen finde ich besser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 finde ic</a:t>
            </a:r>
            <a:r>
              <a:rPr lang="de-DE" b="0" dirty="0">
                <a:solidFill>
                  <a:srgbClr val="36544F"/>
                </a:solidFill>
              </a:rPr>
              <a:t>h etwas besser, allerdings schade, dass alle Dateien </a:t>
            </a:r>
            <a:r>
              <a:rPr lang="de-DE" b="0" dirty="0" err="1">
                <a:solidFill>
                  <a:srgbClr val="36544F"/>
                </a:solidFill>
              </a:rPr>
              <a:t>page</a:t>
            </a:r>
            <a:r>
              <a:rPr lang="de-DE" b="0" dirty="0">
                <a:solidFill>
                  <a:srgbClr val="36544F"/>
                </a:solidFill>
              </a:rPr>
              <a:t> heißen müssen (</a:t>
            </a:r>
            <a:r>
              <a:rPr lang="de-DE" b="0" dirty="0" err="1">
                <a:solidFill>
                  <a:srgbClr val="36544F"/>
                </a:solidFill>
              </a:rPr>
              <a:t>Landing.page.tsx</a:t>
            </a:r>
            <a:r>
              <a:rPr lang="de-DE" b="0" dirty="0">
                <a:solidFill>
                  <a:srgbClr val="36544F"/>
                </a:solidFill>
              </a:rPr>
              <a:t> z.B. wäre m.E. bessere Konvention)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F782779-AB39-BCE7-0EAB-4252E2641C72}"/>
              </a:ext>
            </a:extLst>
          </p:cNvPr>
          <p:cNvSpPr txBox="1"/>
          <p:nvPr/>
        </p:nvSpPr>
        <p:spPr>
          <a:xfrm rot="20346825">
            <a:off x="5424853" y="1187605"/>
            <a:ext cx="245305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0411913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Allgemein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Remix scheint etwas mehr "</a:t>
            </a:r>
            <a:r>
              <a:rPr lang="de-DE" dirty="0" err="1">
                <a:solidFill>
                  <a:srgbClr val="36544F"/>
                </a:solidFill>
              </a:rPr>
              <a:t>opinionated</a:t>
            </a:r>
            <a:r>
              <a:rPr lang="de-DE" dirty="0">
                <a:solidFill>
                  <a:srgbClr val="36544F"/>
                </a:solidFill>
              </a:rPr>
              <a:t>" zu sein als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Client-seitig Form Validierung</a:t>
            </a:r>
          </a:p>
          <a:p>
            <a:pPr lvl="1">
              <a:lnSpc>
                <a:spcPct val="130000"/>
              </a:lnSpc>
            </a:pP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629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API ist sehr nah an der heutigen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aber </a:t>
            </a:r>
            <a:r>
              <a:rPr lang="de-DE" sz="2100" dirty="0"/>
              <a:t>mitunter große Architektur-Unterschiede!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330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ist "</a:t>
            </a:r>
            <a:r>
              <a:rPr lang="de-DE" dirty="0" err="1"/>
              <a:t>battery-included</a:t>
            </a:r>
            <a:r>
              <a:rPr lang="de-DE" dirty="0"/>
              <a:t>" Framework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"</a:t>
            </a:r>
            <a:r>
              <a:rPr lang="de-DE" dirty="0" err="1">
                <a:solidFill>
                  <a:srgbClr val="36544F"/>
                </a:solidFill>
              </a:rPr>
              <a:t>Battery-included</a:t>
            </a:r>
            <a:r>
              <a:rPr lang="de-DE" dirty="0">
                <a:solidFill>
                  <a:srgbClr val="36544F"/>
                </a:solidFill>
              </a:rPr>
              <a:t>": Routing,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, Data </a:t>
            </a:r>
            <a:r>
              <a:rPr lang="de-DE" dirty="0" err="1">
                <a:solidFill>
                  <a:srgbClr val="36544F"/>
                </a:solidFill>
              </a:rPr>
              <a:t>Fetching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Eigene Cache-Lösung ist sehr "speziell"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Offen: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was ist mit Testen?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wie sieht ein Migrationspfad aus?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muss die Probleme haben, die das Framework löst!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67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</p:txBody>
      </p:sp>
    </p:spTree>
    <p:extLst>
      <p:ext uri="{BB962C8B-B14F-4D97-AF65-F5344CB8AC3E}">
        <p14:creationId xmlns:p14="http://schemas.microsoft.com/office/powerpoint/2010/main" val="39759792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viele Bibliotheken, die typische Probleme lösen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Router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Data </a:t>
            </a:r>
            <a:r>
              <a:rPr lang="de-DE" sz="2100" b="0" dirty="0" err="1">
                <a:solidFill>
                  <a:srgbClr val="36544F"/>
                </a:solidFill>
              </a:rPr>
              <a:t>Fetching</a:t>
            </a: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999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/wdc2023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6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96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80151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B04432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ist aus dem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Router Projekt entstanden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Viele ähnliche Konzepte ("</a:t>
            </a:r>
            <a:r>
              <a:rPr lang="de-DE" sz="1500" dirty="0" err="1"/>
              <a:t>React</a:t>
            </a:r>
            <a:r>
              <a:rPr lang="de-DE" sz="1500" dirty="0"/>
              <a:t> Router mit Server")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09131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61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hierarchisch organisiert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15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2E967E8-74DA-6E46-C69E-65298FB0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33" y="931511"/>
            <a:ext cx="2982384" cy="38271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13C6FD-E383-AF06-FACD-8697F3DC5ADC}"/>
              </a:ext>
            </a:extLst>
          </p:cNvPr>
          <p:cNvSpPr/>
          <p:nvPr/>
        </p:nvSpPr>
        <p:spPr>
          <a:xfrm>
            <a:off x="6650567" y="2440515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28EC2B6-F1E7-CAEB-7F12-510AF77FEE8C}"/>
              </a:ext>
            </a:extLst>
          </p:cNvPr>
          <p:cNvSpPr/>
          <p:nvPr/>
        </p:nvSpPr>
        <p:spPr>
          <a:xfrm>
            <a:off x="6509808" y="2845063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F9798F-4F20-BD7F-0581-71DFC1196C0C}"/>
              </a:ext>
            </a:extLst>
          </p:cNvPr>
          <p:cNvSpPr/>
          <p:nvPr/>
        </p:nvSpPr>
        <p:spPr>
          <a:xfrm>
            <a:off x="6696075" y="3949519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F1A7D4-3F5E-DC71-6A04-C19E0D299F55}"/>
              </a:ext>
            </a:extLst>
          </p:cNvPr>
          <p:cNvSpPr/>
          <p:nvPr/>
        </p:nvSpPr>
        <p:spPr>
          <a:xfrm>
            <a:off x="6479993" y="4374724"/>
            <a:ext cx="1317807" cy="341294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2F6BC4-D2CC-92CE-496A-9043AF9197E1}"/>
              </a:ext>
            </a:extLst>
          </p:cNvPr>
          <p:cNvSpPr txBox="1"/>
          <p:nvPr/>
        </p:nvSpPr>
        <p:spPr>
          <a:xfrm>
            <a:off x="5371171" y="244821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/B1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795313A-4762-5634-7714-F3B25F40ABDE}"/>
              </a:ext>
            </a:extLst>
          </p:cNvPr>
          <p:cNvSpPr txBox="1"/>
          <p:nvPr/>
        </p:nvSpPr>
        <p:spPr>
          <a:xfrm>
            <a:off x="5371171" y="288001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C1443B-3C5B-FBFE-0C68-0B329EB9C974}"/>
              </a:ext>
            </a:extLst>
          </p:cNvPr>
          <p:cNvSpPr txBox="1"/>
          <p:nvPr/>
        </p:nvSpPr>
        <p:spPr>
          <a:xfrm>
            <a:off x="5371171" y="4014547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shops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/S1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0CA965-30F1-7298-5D07-A3D5E2B7C6A7}"/>
              </a:ext>
            </a:extLst>
          </p:cNvPr>
          <p:cNvSpPr txBox="1"/>
          <p:nvPr/>
        </p:nvSpPr>
        <p:spPr>
          <a:xfrm>
            <a:off x="5371171" y="440401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2964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 Datei exportiert eine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-Komponente, die für die Route dargestellt werden soll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DCD09D-3C75-E754-8723-E9958CFE1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74"/>
          <a:stretch/>
        </p:blipFill>
        <p:spPr>
          <a:xfrm>
            <a:off x="807018" y="3784978"/>
            <a:ext cx="7772400" cy="11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7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einem Route-</a:t>
            </a:r>
            <a:r>
              <a:rPr lang="de-DE" sz="1800" dirty="0">
                <a:solidFill>
                  <a:srgbClr val="36544F"/>
                </a:solidFill>
              </a:rPr>
              <a:t>Verzeichnis</a:t>
            </a:r>
            <a:r>
              <a:rPr lang="de-DE" sz="1800" b="0" dirty="0">
                <a:solidFill>
                  <a:srgbClr val="36544F"/>
                </a:solidFill>
              </a:rPr>
              <a:t> kann es weitere Dateien (mit festgelegten Namen geben), die Komponenten für verschiedene Zwecke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/>
              <a:t>layout.tsx</a:t>
            </a:r>
            <a:r>
              <a:rPr lang="de-DE" sz="1500" dirty="0"/>
              <a:t>: Layout-Komponente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error.tsx</a:t>
            </a:r>
            <a:r>
              <a:rPr lang="de-DE" sz="1500" dirty="0"/>
              <a:t>: eine Komponente, die die im Fehlerfall angezeigt wird (ähnlich Error </a:t>
            </a:r>
            <a:r>
              <a:rPr lang="de-DE" sz="1500" dirty="0" err="1"/>
              <a:t>Boundaries</a:t>
            </a:r>
            <a:r>
              <a:rPr lang="de-DE" sz="1500" dirty="0"/>
              <a:t> im Client)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loading.tsx</a:t>
            </a:r>
            <a:r>
              <a:rPr lang="de-DE" sz="1500" b="0" dirty="0">
                <a:solidFill>
                  <a:srgbClr val="36544F"/>
                </a:solidFill>
              </a:rPr>
              <a:t>: wird gerendert, während noch Daten für die aktuelle Route geladen werden (bzw. </a:t>
            </a:r>
            <a:r>
              <a:rPr lang="de-DE" sz="1500" b="0" dirty="0" err="1">
                <a:solidFill>
                  <a:srgbClr val="36544F"/>
                </a:solidFill>
              </a:rPr>
              <a:t>Promises</a:t>
            </a:r>
            <a:r>
              <a:rPr lang="de-DE" sz="1500" b="0" dirty="0">
                <a:solidFill>
                  <a:srgbClr val="36544F"/>
                </a:solidFill>
              </a:rPr>
              <a:t> ausstehen)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not-</a:t>
            </a:r>
            <a:r>
              <a:rPr lang="de-DE" sz="1500" dirty="0" err="1"/>
              <a:t>found.tsx</a:t>
            </a:r>
            <a:r>
              <a:rPr lang="de-DE" sz="1500" dirty="0"/>
              <a:t>: wird aufgerufen, wenn eine Komponente in der Route einen 404-Fehler erzeugt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8C6B4-E108-B0EB-C412-F87BB0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17" y="856372"/>
            <a:ext cx="2273300" cy="40005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2C323E3-BFAA-11CC-C40B-A296FEA2EC1D}"/>
              </a:ext>
            </a:extLst>
          </p:cNvPr>
          <p:cNvSpPr/>
          <p:nvPr/>
        </p:nvSpPr>
        <p:spPr>
          <a:xfrm>
            <a:off x="7293621" y="1979598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D0252D-A905-68E2-A363-9CE98205C478}"/>
              </a:ext>
            </a:extLst>
          </p:cNvPr>
          <p:cNvSpPr/>
          <p:nvPr/>
        </p:nvSpPr>
        <p:spPr>
          <a:xfrm>
            <a:off x="7323357" y="2295085"/>
            <a:ext cx="135972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6F08CB3-1129-6E64-F820-BD4E24D80170}"/>
              </a:ext>
            </a:extLst>
          </p:cNvPr>
          <p:cNvSpPr/>
          <p:nvPr/>
        </p:nvSpPr>
        <p:spPr>
          <a:xfrm>
            <a:off x="7085464" y="4235397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071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Jede Route kann eine Layout-Komponente haben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Dieser Komponente wird die darzustellende Seite als </a:t>
            </a:r>
            <a:r>
              <a:rPr lang="de-DE" sz="1800" b="0" dirty="0" err="1">
                <a:solidFill>
                  <a:srgbClr val="36544F"/>
                </a:solidFill>
              </a:rPr>
              <a:t>children</a:t>
            </a:r>
            <a:r>
              <a:rPr lang="de-DE" sz="1800" b="0" dirty="0">
                <a:solidFill>
                  <a:srgbClr val="36544F"/>
                </a:solidFill>
              </a:rPr>
              <a:t>-Property übergeben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Wenn eine Route keine Layout-Komponente hat, wird im Baum oberhalb nach der nächstgelegenen Layout-Komponente gesucht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verschachtelt sein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8C6B4-E108-B0EB-C412-F87BB0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17" y="856372"/>
            <a:ext cx="2273300" cy="4000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6F08CB3-1129-6E64-F820-BD4E24D80170}"/>
              </a:ext>
            </a:extLst>
          </p:cNvPr>
          <p:cNvSpPr/>
          <p:nvPr/>
        </p:nvSpPr>
        <p:spPr>
          <a:xfrm>
            <a:off x="7085464" y="4235397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055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Alle </a:t>
            </a:r>
            <a:r>
              <a:rPr lang="de-DE" sz="1600" dirty="0">
                <a:solidFill>
                  <a:srgbClr val="36544F"/>
                </a:solidFill>
              </a:rPr>
              <a:t>Dateien</a:t>
            </a:r>
            <a:r>
              <a:rPr lang="de-DE" sz="1600" b="0" dirty="0">
                <a:solidFill>
                  <a:srgbClr val="36544F"/>
                </a:solidFill>
              </a:rPr>
              <a:t> im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600" b="0" dirty="0">
                <a:solidFill>
                  <a:srgbClr val="36544F"/>
                </a:solidFill>
              </a:rPr>
              <a:t>-Ordner sind Routen.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Durch Punkt getrennt werden die Pfade abgebildet ("flat </a:t>
            </a:r>
            <a:r>
              <a:rPr lang="de-DE" sz="1600" b="0" dirty="0" err="1">
                <a:solidFill>
                  <a:srgbClr val="36544F"/>
                </a:solidFill>
              </a:rPr>
              <a:t>filenaming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</a:rPr>
              <a:t>convention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Root-Layout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Layout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Seite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Layout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 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Seite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041072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 können auch in Verzeichnissen organisiert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Verzeichnisname entspricht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dann dem Routen-Name (ebenfalls "flat")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Im Verzeichnis muss es eine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route.tsx</a:t>
            </a:r>
            <a:r>
              <a:rPr lang="de-DE" sz="1600" b="0" dirty="0">
                <a:solidFill>
                  <a:srgbClr val="36544F"/>
                </a:solidFill>
              </a:rPr>
              <a:t>-Datei geben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Verzeichnis-Ansatz eignet sich, wenn man weitere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Komponenten/Dateien zu einer Route ablegen möchte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("Co-Location")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4BCB4E-C6E2-1BEC-655B-98FF67AE6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89" y="955443"/>
            <a:ext cx="2400300" cy="3708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441118E-75E2-5171-4463-FE7880BA6877}"/>
              </a:ext>
            </a:extLst>
          </p:cNvPr>
          <p:cNvSpPr/>
          <p:nvPr/>
        </p:nvSpPr>
        <p:spPr>
          <a:xfrm>
            <a:off x="6758362" y="2373144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0EE684-0208-DDDE-EA23-2B3E8CCD0A44}"/>
              </a:ext>
            </a:extLst>
          </p:cNvPr>
          <p:cNvSpPr/>
          <p:nvPr/>
        </p:nvSpPr>
        <p:spPr>
          <a:xfrm>
            <a:off x="6758362" y="2900969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6464BB-3B40-0911-6AC7-A216C20E5544}"/>
              </a:ext>
            </a:extLst>
          </p:cNvPr>
          <p:cNvSpPr/>
          <p:nvPr/>
        </p:nvSpPr>
        <p:spPr>
          <a:xfrm>
            <a:off x="6788099" y="3485891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C6F276E-A233-E129-1B29-910FA95AC361}"/>
              </a:ext>
            </a:extLst>
          </p:cNvPr>
          <p:cNvSpPr/>
          <p:nvPr/>
        </p:nvSpPr>
        <p:spPr>
          <a:xfrm>
            <a:off x="6777077" y="4064593"/>
            <a:ext cx="1043776" cy="21587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A2910F7-C3B1-AAA6-355B-2960C4AAAAE6}"/>
              </a:ext>
            </a:extLst>
          </p:cNvPr>
          <p:cNvSpPr/>
          <p:nvPr/>
        </p:nvSpPr>
        <p:spPr>
          <a:xfrm>
            <a:off x="6572638" y="4326389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31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7400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Eine Route-Komponente ist entweder eine "Seite" oder ein "Layout"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Layouts können geschachtelt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"Seite" muss jeweils mit </a:t>
            </a:r>
            <a:r>
              <a:rPr lang="de-DE" sz="14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(bzw. Verzeichnisname .</a:t>
            </a:r>
            <a:r>
              <a:rPr lang="de-DE" sz="14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de-DE" sz="1600" b="0" dirty="0">
                <a:solidFill>
                  <a:srgbClr val="36544F"/>
                </a:solidFill>
              </a:rPr>
              <a:t>) benannt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Layout-Komponenten können die Seite mit der &lt;Outlet /&gt;-Komponente einbinden</a:t>
            </a:r>
            <a:br>
              <a:rPr lang="de-DE" sz="1600" b="0" dirty="0">
                <a:solidFill>
                  <a:srgbClr val="36544F"/>
                </a:solidFill>
              </a:rPr>
            </a:b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E2FA28-2A95-5B6B-D495-C5BE6AF4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73" y="987995"/>
            <a:ext cx="2760186" cy="399044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87618C-4EED-964B-2BE3-CA6F78D86247}"/>
              </a:ext>
            </a:extLst>
          </p:cNvPr>
          <p:cNvSpPr/>
          <p:nvPr/>
        </p:nvSpPr>
        <p:spPr>
          <a:xfrm>
            <a:off x="6490732" y="3480831"/>
            <a:ext cx="1151569" cy="276665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73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Routen-</a:t>
            </a:r>
            <a:r>
              <a:rPr lang="de-DE" sz="1600" dirty="0">
                <a:solidFill>
                  <a:srgbClr val="36544F"/>
                </a:solidFill>
              </a:rPr>
              <a:t>Dateien</a:t>
            </a:r>
            <a:r>
              <a:rPr lang="de-DE" sz="1600" b="0" dirty="0">
                <a:solidFill>
                  <a:srgbClr val="36544F"/>
                </a:solidFill>
              </a:rPr>
              <a:t> in Remix können neben der Komponente (Default Export) weitere </a:t>
            </a:r>
            <a:r>
              <a:rPr lang="de-DE" sz="1600" dirty="0">
                <a:solidFill>
                  <a:srgbClr val="36544F"/>
                </a:solidFill>
              </a:rPr>
              <a:t>Funktionen</a:t>
            </a:r>
            <a:r>
              <a:rPr lang="de-DE" sz="1600" b="0" dirty="0">
                <a:solidFill>
                  <a:srgbClr val="36544F"/>
                </a:solidFill>
              </a:rPr>
              <a:t>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/>
              <a:t>, 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links</a:t>
            </a:r>
            <a:r>
              <a:rPr lang="de-DE" sz="1500" dirty="0"/>
              <a:t>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e-DE" sz="1500" dirty="0"/>
              <a:t> zum Hinzufügen von Daten in das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de-DE" sz="1500" dirty="0"/>
              <a:t>-Element der aktuellen Seite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loader</a:t>
            </a:r>
            <a:r>
              <a:rPr lang="de-DE" sz="1500" dirty="0"/>
              <a:t>- und 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de-DE" sz="1500" dirty="0"/>
              <a:t>-Funktion für Data </a:t>
            </a:r>
            <a:r>
              <a:rPr lang="de-DE" sz="1500" dirty="0" err="1"/>
              <a:t>Fetching</a:t>
            </a:r>
            <a:r>
              <a:rPr lang="de-DE" sz="1500" dirty="0"/>
              <a:t> und zum Verändern von Daten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03155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Routen: Unterschiede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endParaRPr lang="de-DE" sz="1600" b="0" dirty="0">
              <a:solidFill>
                <a:srgbClr val="B0443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organisiert die Routen in hierarchischer </a:t>
            </a:r>
            <a:r>
              <a:rPr lang="de-DE" sz="1600" b="0" dirty="0" err="1">
                <a:solidFill>
                  <a:srgbClr val="36544F"/>
                </a:solidFill>
              </a:rPr>
              <a:t>Verzeichnissstruktur</a:t>
            </a:r>
            <a:endParaRPr lang="de-DE" sz="16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klare Trennung zwischen Layout und Seite. Beide Dateien liegen im Ordner der Route.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Nur </a:t>
            </a:r>
            <a:r>
              <a:rPr lang="de-DE" sz="1600" dirty="0" err="1"/>
              <a:t>page.tsx</a:t>
            </a:r>
            <a:r>
              <a:rPr lang="de-DE" sz="1600" dirty="0"/>
              <a:t>-Dateien erzeugen eine aufrufbare Route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956600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Routen: Unterschiede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endParaRPr lang="de-DE" sz="1600" b="0" dirty="0">
              <a:solidFill>
                <a:srgbClr val="B0443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organisiert die Routen in hierarchischer </a:t>
            </a:r>
            <a:r>
              <a:rPr lang="de-DE" sz="1600" b="0" dirty="0" err="1">
                <a:solidFill>
                  <a:srgbClr val="36544F"/>
                </a:solidFill>
              </a:rPr>
              <a:t>Verzeichnissstruktur</a:t>
            </a:r>
            <a:endParaRPr lang="de-DE" sz="16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klare Trennung zwischen Layout und Seite. Beide Dateien liegen im Ordner der Route.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Nur </a:t>
            </a:r>
            <a:r>
              <a:rPr lang="de-DE" sz="1600" dirty="0" err="1"/>
              <a:t>page.tsx</a:t>
            </a:r>
            <a:r>
              <a:rPr lang="de-DE" sz="1600" dirty="0"/>
              <a:t>-Dateien erzeugen eine aufrufbare Route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9E60B8"/>
                </a:solidFill>
              </a:rPr>
              <a:t>Remix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"Flache" Pfade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Layout und Komponente unterscheiden sich durch Namenskonvention und liegen parallel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Layout-Komponente ist "normale" Komponente mit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&lt;Outlet /&gt;</a:t>
            </a:r>
            <a:r>
              <a:rPr lang="de-DE" sz="1600" dirty="0"/>
              <a:t>-Element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Eine Layout-Komponente erzeugt eine aufrufbare </a:t>
            </a:r>
            <a:r>
              <a:rPr lang="de-DE" sz="1600" dirty="0"/>
              <a:t>Route. 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814236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057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Anforderungen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Übersichtsseite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Während die Seite </a:t>
            </a:r>
            <a:r>
              <a:rPr lang="de-DE" sz="1600" b="0" dirty="0">
                <a:solidFill>
                  <a:srgbClr val="36544F"/>
                </a:solidFill>
              </a:rPr>
              <a:t>geladen wird, soll ein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-Indikator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Bier-Detail-Seite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S</a:t>
            </a:r>
            <a:r>
              <a:rPr lang="de-DE" sz="1600" b="0" dirty="0">
                <a:solidFill>
                  <a:srgbClr val="36544F"/>
                </a:solidFill>
              </a:rPr>
              <a:t>oll angezeigt werden, sobald die Bier-Informationen und Bewertungen im Backend geladen wurden (lokale DB)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Für die Namen der Shops soll ein Platzhalter angezeigt werden, bis die Namen ermittelt wurden (remote Service)</a:t>
            </a: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061633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9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UI-Beschreibung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</a:t>
            </a:r>
            <a:r>
              <a:rPr lang="de-DE" dirty="0">
                <a:solidFill>
                  <a:srgbClr val="B04432"/>
                </a:solidFill>
              </a:rPr>
              <a:t>kein</a:t>
            </a:r>
            <a:r>
              <a:rPr lang="de-DE" dirty="0"/>
              <a:t>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</a:t>
            </a:r>
            <a:r>
              <a:rPr lang="de-DE" dirty="0">
                <a:solidFill>
                  <a:srgbClr val="B04432"/>
                </a:solidFill>
              </a:rPr>
              <a:t>kein</a:t>
            </a:r>
            <a:r>
              <a:rPr lang="de-DE" dirty="0"/>
              <a:t>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75127B-E375-1B22-FA08-972366D7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11" y="2571750"/>
            <a:ext cx="5291254" cy="18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5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können </a:t>
            </a:r>
            <a:r>
              <a:rPr lang="de-DE" dirty="0">
                <a:solidFill>
                  <a:srgbClr val="B04432"/>
                </a:solidFill>
              </a:rPr>
              <a:t>asynchrone</a:t>
            </a:r>
            <a:r>
              <a:rPr lang="de-DE" dirty="0"/>
              <a:t> Funktionen sein!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9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können </a:t>
            </a:r>
            <a:r>
              <a:rPr lang="de-DE" dirty="0">
                <a:solidFill>
                  <a:srgbClr val="B04432"/>
                </a:solidFill>
              </a:rPr>
              <a:t>asynchrone</a:t>
            </a:r>
            <a:r>
              <a:rPr lang="de-DE" dirty="0"/>
              <a:t> Funktionen sein!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159238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4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8F00952-D50B-FD81-A912-618E7130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70" y="856039"/>
            <a:ext cx="3525761" cy="41597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520590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Übersichtsseite</a:t>
            </a:r>
          </a:p>
          <a:p>
            <a:r>
              <a:rPr lang="de-DE" sz="1400" b="0" dirty="0" err="1">
                <a:solidFill>
                  <a:srgbClr val="36544F"/>
                </a:solidFill>
              </a:rPr>
              <a:t>React</a:t>
            </a:r>
            <a:r>
              <a:rPr lang="de-DE" sz="1400" b="0" dirty="0">
                <a:solidFill>
                  <a:srgbClr val="36544F"/>
                </a:solidFill>
              </a:rPr>
              <a:t> Server </a:t>
            </a:r>
            <a:r>
              <a:rPr lang="de-DE" sz="1400" b="0" dirty="0" err="1">
                <a:solidFill>
                  <a:srgbClr val="36544F"/>
                </a:solidFill>
              </a:rPr>
              <a:t>Component</a:t>
            </a:r>
            <a:r>
              <a:rPr lang="de-DE" sz="1400" b="0" dirty="0">
                <a:solidFill>
                  <a:srgbClr val="36544F"/>
                </a:solidFill>
              </a:rPr>
              <a:t>: JS-Code kommt nicht in den Browser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Wird nur auf dem Server (oder im </a:t>
            </a:r>
            <a:r>
              <a:rPr lang="de-DE" sz="1400" b="0" dirty="0" err="1">
                <a:solidFill>
                  <a:srgbClr val="36544F"/>
                </a:solidFill>
              </a:rPr>
              <a:t>Build</a:t>
            </a:r>
            <a:r>
              <a:rPr lang="de-DE" sz="1400" b="0" dirty="0">
                <a:solidFill>
                  <a:srgbClr val="36544F"/>
                </a:solidFill>
              </a:rPr>
              <a:t>) ausgeführt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Data </a:t>
            </a:r>
            <a:r>
              <a:rPr lang="de-DE" sz="1400" b="0" dirty="0" err="1">
                <a:solidFill>
                  <a:srgbClr val="36544F"/>
                </a:solidFill>
              </a:rPr>
              <a:t>Loading</a:t>
            </a:r>
            <a:r>
              <a:rPr lang="de-DE" sz="1400" b="0" dirty="0">
                <a:solidFill>
                  <a:srgbClr val="36544F"/>
                </a:solidFill>
              </a:rPr>
              <a:t> direkt in der Komponente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03583ED-3361-74BD-CD4C-9A5ED0108530}"/>
              </a:ext>
            </a:extLst>
          </p:cNvPr>
          <p:cNvSpPr/>
          <p:nvPr/>
        </p:nvSpPr>
        <p:spPr>
          <a:xfrm>
            <a:off x="6241793" y="814208"/>
            <a:ext cx="441505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992F6F-6732-F2CC-C255-9F8B7E0CBF8B}"/>
              </a:ext>
            </a:extLst>
          </p:cNvPr>
          <p:cNvSpPr/>
          <p:nvPr/>
        </p:nvSpPr>
        <p:spPr>
          <a:xfrm>
            <a:off x="6316133" y="1218041"/>
            <a:ext cx="441505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F5F603-9318-1E89-B903-F2EE636B1721}"/>
              </a:ext>
            </a:extLst>
          </p:cNvPr>
          <p:cNvSpPr txBox="1"/>
          <p:nvPr/>
        </p:nvSpPr>
        <p:spPr>
          <a:xfrm>
            <a:off x="3247482" y="482150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page.tsx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89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15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23960-22A8-613E-CEEF-AD1F0B8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3286C5-D9E4-A3E2-86F9-F9B44BA7C4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Keine RSC in Remix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679C23-31DA-279E-5548-B073BA6A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8761"/>
            <a:ext cx="7772400" cy="1725978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CD8B9E-FD0B-5373-FF9E-1B4CD045295E}"/>
              </a:ext>
            </a:extLst>
          </p:cNvPr>
          <p:cNvSpPr/>
          <p:nvPr/>
        </p:nvSpPr>
        <p:spPr>
          <a:xfrm>
            <a:off x="802718" y="2715279"/>
            <a:ext cx="2799041" cy="244306"/>
          </a:xfrm>
          <a:prstGeom prst="rect">
            <a:avLst/>
          </a:prstGeom>
          <a:solidFill>
            <a:srgbClr val="FFFF00">
              <a:alpha val="31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DB1665-B529-0929-D8C0-121A94C763FD}"/>
              </a:ext>
            </a:extLst>
          </p:cNvPr>
          <p:cNvSpPr txBox="1"/>
          <p:nvPr/>
        </p:nvSpPr>
        <p:spPr>
          <a:xfrm>
            <a:off x="609018" y="3434739"/>
            <a:ext cx="458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remix.run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/remix-v2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910044-0834-DAB4-26BE-7BD1FA7324F1}"/>
              </a:ext>
            </a:extLst>
          </p:cNvPr>
          <p:cNvSpPr/>
          <p:nvPr/>
        </p:nvSpPr>
        <p:spPr>
          <a:xfrm>
            <a:off x="1323108" y="3014308"/>
            <a:ext cx="5809955" cy="244306"/>
          </a:xfrm>
          <a:prstGeom prst="rect">
            <a:avLst/>
          </a:prstGeom>
          <a:solidFill>
            <a:srgbClr val="FFFF00">
              <a:alpha val="31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944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23960-22A8-613E-CEEF-AD1F0B8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3286C5-D9E4-A3E2-86F9-F9B44BA7C4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Remix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2AD667-D752-0081-E6AE-70173BA5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301" y="1626375"/>
            <a:ext cx="3135397" cy="217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EAFAFB4-7040-232E-E49B-AE401BD86623}"/>
              </a:ext>
            </a:extLst>
          </p:cNvPr>
          <p:cNvSpPr txBox="1"/>
          <p:nvPr/>
        </p:nvSpPr>
        <p:spPr>
          <a:xfrm>
            <a:off x="1174410" y="4297018"/>
            <a:ext cx="539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remix.run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docs</a:t>
            </a:r>
            <a:r>
              <a:rPr lang="de-DE" dirty="0">
                <a:solidFill>
                  <a:srgbClr val="1778B8"/>
                </a:solidFill>
              </a:rPr>
              <a:t>/en/2.0.0/</a:t>
            </a:r>
            <a:r>
              <a:rPr lang="de-DE" dirty="0" err="1">
                <a:solidFill>
                  <a:srgbClr val="1778B8"/>
                </a:solidFill>
              </a:rPr>
              <a:t>discussion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data-flow</a:t>
            </a:r>
            <a:endParaRPr lang="de-DE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2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Jede Routen-Datei kann eine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bekommt die Request-Parameter übergeben und kann damit die Daten für die Route ermitteln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A5B85A-8BB2-35E9-FD23-B1C112DC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94" y="2458497"/>
            <a:ext cx="5581185" cy="225791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6CFCBB9-98AD-1FB8-3787-811CB01E1C82}"/>
              </a:ext>
            </a:extLst>
          </p:cNvPr>
          <p:cNvSpPr txBox="1"/>
          <p:nvPr/>
        </p:nvSpPr>
        <p:spPr>
          <a:xfrm>
            <a:off x="4002048" y="4684382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160989-D4F9-9095-8489-1D251786E3E0}"/>
              </a:ext>
            </a:extLst>
          </p:cNvPr>
          <p:cNvSpPr/>
          <p:nvPr/>
        </p:nvSpPr>
        <p:spPr>
          <a:xfrm>
            <a:off x="3491159" y="2425958"/>
            <a:ext cx="586470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D8D5426-B78C-27BE-4D23-9A54E963694E}"/>
              </a:ext>
            </a:extLst>
          </p:cNvPr>
          <p:cNvSpPr/>
          <p:nvPr/>
        </p:nvSpPr>
        <p:spPr>
          <a:xfrm>
            <a:off x="2190183" y="2425958"/>
            <a:ext cx="519563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517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Jede Route-Datei kann eine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wird nur auf dem Server ausgeführt: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dirty="0"/>
              <a:t>beim ersten Aufruf der Seite 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b="0" dirty="0">
                <a:solidFill>
                  <a:srgbClr val="36544F"/>
                </a:solidFill>
              </a:rPr>
              <a:t>beim Navigieren per </a:t>
            </a:r>
            <a:r>
              <a:rPr lang="de-DE" sz="1300" b="0" dirty="0" err="1">
                <a:solidFill>
                  <a:srgbClr val="36544F"/>
                </a:solidFill>
              </a:rPr>
              <a:t>fetch</a:t>
            </a:r>
            <a:r>
              <a:rPr lang="de-DE" sz="1300" b="0" dirty="0">
                <a:solidFill>
                  <a:srgbClr val="36544F"/>
                </a:solidFill>
              </a:rPr>
              <a:t> API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Code der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kommt nicht auf den Client! (vergleichbar mit RSC)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Erst wenn die Daten geladen wurden, wird die Route gerendert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1996733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der Routen-Komponente kann mit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auf die geladenen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Daten zugegriffen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560F0BD-ABD1-8BDF-9382-36A341EC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93" y="1240084"/>
            <a:ext cx="4660638" cy="358746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4A6F8D-1F0A-207F-954A-398F76D95F24}"/>
              </a:ext>
            </a:extLst>
          </p:cNvPr>
          <p:cNvSpPr txBox="1"/>
          <p:nvPr/>
        </p:nvSpPr>
        <p:spPr>
          <a:xfrm>
            <a:off x="4206487" y="4766473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2C2742-69BF-A5A5-7483-72057AE5622E}"/>
              </a:ext>
            </a:extLst>
          </p:cNvPr>
          <p:cNvSpPr/>
          <p:nvPr/>
        </p:nvSpPr>
        <p:spPr>
          <a:xfrm>
            <a:off x="5661929" y="1980488"/>
            <a:ext cx="947027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532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3118621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Warte-Hinweis</a:t>
            </a:r>
            <a:endParaRPr lang="de-DE" sz="9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32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Bis alle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einer Route aufgelöst werden, kann Zeit vergehen</a:t>
            </a:r>
          </a:p>
          <a:p>
            <a:r>
              <a:rPr lang="de-DE" sz="1800" dirty="0" err="1">
                <a:solidFill>
                  <a:srgbClr val="B58900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kann mit Suspense in der Zeit eine Fallback-Komponente rendern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1E0052-75FC-6A1D-5105-8AFCA1DB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54" y="1386422"/>
            <a:ext cx="5948691" cy="23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0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747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9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legt eine Suspense-Komponente um die page-Komponente</a:t>
            </a:r>
          </a:p>
        </p:txBody>
      </p:sp>
    </p:spTree>
    <p:extLst>
      <p:ext uri="{BB962C8B-B14F-4D97-AF65-F5344CB8AC3E}">
        <p14:creationId xmlns:p14="http://schemas.microsoft.com/office/powerpoint/2010/main" val="3746665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legt eine Suspense-Komponente um die page-Komponente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 Fallback-Komponente wird in der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loading.tsx</a:t>
            </a:r>
            <a:r>
              <a:rPr lang="de-DE" sz="1800" b="0" dirty="0">
                <a:solidFill>
                  <a:srgbClr val="36544F"/>
                </a:solidFill>
              </a:rPr>
              <a:t>-Datei implementiert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46BBC8-6316-D978-4BA3-8B9E7FFD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32" y="2459593"/>
            <a:ext cx="4837926" cy="21745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3D8816D-207F-44DC-36BE-B5DDD87BA7B3}"/>
              </a:ext>
            </a:extLst>
          </p:cNvPr>
          <p:cNvSpPr txBox="1"/>
          <p:nvPr/>
        </p:nvSpPr>
        <p:spPr>
          <a:xfrm>
            <a:off x="3994613" y="4666350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loading.tsx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3BCEDF-4FD6-FA60-B400-80C03F6D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10" y="2457550"/>
            <a:ext cx="3225949" cy="21766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07CA13-FDDC-5CAE-6014-0A7E8C7938D4}"/>
              </a:ext>
            </a:extLst>
          </p:cNvPr>
          <p:cNvSpPr txBox="1"/>
          <p:nvPr/>
        </p:nvSpPr>
        <p:spPr>
          <a:xfrm>
            <a:off x="357310" y="466634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page.tsx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15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remix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B04432"/>
                </a:solidFill>
              </a:rPr>
              <a:t>Remix </a:t>
            </a:r>
            <a:r>
              <a:rPr lang="de-DE" sz="1800" b="0" dirty="0">
                <a:solidFill>
                  <a:srgbClr val="36544F"/>
                </a:solidFill>
              </a:rPr>
              <a:t>muss der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explizit ausdrücken, dass ein Teil der Daten auf später "verschoben" wird (</a:t>
            </a:r>
            <a:r>
              <a:rPr lang="de-DE" sz="1800" b="0" dirty="0" err="1">
                <a:solidFill>
                  <a:srgbClr val="36544F"/>
                </a:solidFill>
              </a:rPr>
              <a:t>defer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850F02-F1D3-70FD-AA12-DD8C468C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8" y="2727866"/>
            <a:ext cx="3549650" cy="21018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EAC30F2-6E8C-4223-26D1-A58EBE05100B}"/>
              </a:ext>
            </a:extLst>
          </p:cNvPr>
          <p:cNvSpPr txBox="1"/>
          <p:nvPr/>
        </p:nvSpPr>
        <p:spPr>
          <a:xfrm>
            <a:off x="1530708" y="4804849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0996A4-D95C-3244-097B-7D98A4D537BB}"/>
              </a:ext>
            </a:extLst>
          </p:cNvPr>
          <p:cNvSpPr/>
          <p:nvPr/>
        </p:nvSpPr>
        <p:spPr>
          <a:xfrm>
            <a:off x="889208" y="4408449"/>
            <a:ext cx="1140314" cy="1784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992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remix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B04432"/>
                </a:solidFill>
              </a:rPr>
              <a:t>Remix </a:t>
            </a:r>
            <a:r>
              <a:rPr lang="de-DE" sz="1800" b="0" dirty="0">
                <a:solidFill>
                  <a:srgbClr val="36544F"/>
                </a:solidFill>
              </a:rPr>
              <a:t>muss der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explizit ausdrücken, dass ein Teil der Daten auf später "verschoben" wird (</a:t>
            </a:r>
            <a:r>
              <a:rPr lang="de-DE" sz="1800" b="0" dirty="0" err="1">
                <a:solidFill>
                  <a:srgbClr val="36544F"/>
                </a:solidFill>
              </a:rPr>
              <a:t>defer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Auf die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muss dann mit der </a:t>
            </a:r>
            <a:r>
              <a:rPr lang="de-DE" sz="1800" b="0" dirty="0" err="1">
                <a:solidFill>
                  <a:srgbClr val="36544F"/>
                </a:solidFill>
              </a:rPr>
              <a:t>Async</a:t>
            </a:r>
            <a:r>
              <a:rPr lang="de-DE" sz="1800" b="0" dirty="0">
                <a:solidFill>
                  <a:srgbClr val="36544F"/>
                </a:solidFill>
              </a:rPr>
              <a:t>-Komponente von Remix gewartet werden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Suspense-Komponente wird von Hand eingebunden</a:t>
            </a:r>
          </a:p>
          <a:p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850F02-F1D3-70FD-AA12-DD8C468C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8" y="2727866"/>
            <a:ext cx="3549650" cy="21018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0CBA54-78B2-C3FB-0140-FBF2C1CC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22" y="2571750"/>
            <a:ext cx="3719573" cy="24660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EAC30F2-6E8C-4223-26D1-A58EBE05100B}"/>
              </a:ext>
            </a:extLst>
          </p:cNvPr>
          <p:cNvSpPr txBox="1"/>
          <p:nvPr/>
        </p:nvSpPr>
        <p:spPr>
          <a:xfrm>
            <a:off x="1530708" y="4804849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0996A4-D95C-3244-097B-7D98A4D537BB}"/>
              </a:ext>
            </a:extLst>
          </p:cNvPr>
          <p:cNvSpPr/>
          <p:nvPr/>
        </p:nvSpPr>
        <p:spPr>
          <a:xfrm>
            <a:off x="889208" y="4408449"/>
            <a:ext cx="1140314" cy="1784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6792A5-E82C-12F1-331D-B467B7B2BBE9}"/>
              </a:ext>
            </a:extLst>
          </p:cNvPr>
          <p:cNvSpPr/>
          <p:nvPr/>
        </p:nvSpPr>
        <p:spPr>
          <a:xfrm>
            <a:off x="5030027" y="3220817"/>
            <a:ext cx="3473068" cy="1468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E3D1FF-FC5E-72AA-62CE-5019CA01A064}"/>
              </a:ext>
            </a:extLst>
          </p:cNvPr>
          <p:cNvSpPr/>
          <p:nvPr/>
        </p:nvSpPr>
        <p:spPr>
          <a:xfrm>
            <a:off x="5152690" y="3395521"/>
            <a:ext cx="2069583" cy="1468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921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Hier gibt es zwei Datenquellen: Bier-Details und Shops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92F4C3-FEE6-8C6A-D976-6DFED3CA038C}"/>
              </a:ext>
            </a:extLst>
          </p:cNvPr>
          <p:cNvSpPr txBox="1"/>
          <p:nvPr/>
        </p:nvSpPr>
        <p:spPr>
          <a:xfrm>
            <a:off x="1208049" y="2999677"/>
            <a:ext cx="19087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</a:rPr>
              <a:t>nach hinten</a:t>
            </a:r>
          </a:p>
        </p:txBody>
      </p:sp>
    </p:spTree>
    <p:extLst>
      <p:ext uri="{BB962C8B-B14F-4D97-AF65-F5344CB8AC3E}">
        <p14:creationId xmlns:p14="http://schemas.microsoft.com/office/powerpoint/2010/main" val="3571842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Paralleles Data </a:t>
            </a:r>
            <a:r>
              <a:rPr lang="de-DE" dirty="0" err="1"/>
              <a:t>Fetching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Hier gibt es zwei Datenquellen: Bier-Details und Shops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3587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3353626" y="2510658"/>
            <a:ext cx="2489613" cy="2150552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304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DD8DF3-1581-4F10-EB7A-8DCB1698F2BB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486937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B575878-8638-9652-21D9-2F158DE570D9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15469301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8BD34E1-BDBC-CDB9-C0BB-FB53289B8BEF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DD8DF3-1581-4F10-EB7A-8DCB1698F2BB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1445942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B575878-8638-9652-21D9-2F158DE570D9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4084492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445761-28BA-BE3B-98DB-AA4CE4CD51E9}"/>
              </a:ext>
            </a:extLst>
          </p:cNvPr>
          <p:cNvSpPr/>
          <p:nvPr/>
        </p:nvSpPr>
        <p:spPr>
          <a:xfrm>
            <a:off x="1384748" y="2742484"/>
            <a:ext cx="1395623" cy="327818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8B11887-AE5B-03FC-28F2-D8BD5F34E67A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2375210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03C743D-D355-62F5-9FEB-108CC0545350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CD6FEC-86C9-A061-A57A-E890FB9AB393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0E1611B-CC6A-24F5-D8C2-349A2873E5E4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009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352819-4BD4-C99E-48E0-75835AC4C7FE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5768898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1D2B269-2672-9978-D7EF-F9E5A119AC06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9D46B6-8138-A71D-23F1-2C70441A864F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04CB4C9-6815-2F66-10C0-31B46FB513AC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84484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352819-4BD4-C99E-48E0-75835AC4C7FE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5768898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1D2B269-2672-9978-D7EF-F9E5A119AC06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9D46B6-8138-A71D-23F1-2C70441A864F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04CB4C9-6815-2F66-10C0-31B46FB513AC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6DE3569-0202-1E9D-14E6-367C76288CDE}"/>
              </a:ext>
            </a:extLst>
          </p:cNvPr>
          <p:cNvSpPr/>
          <p:nvPr/>
        </p:nvSpPr>
        <p:spPr>
          <a:xfrm>
            <a:off x="5038721" y="415152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</p:spTree>
    <p:extLst>
      <p:ext uri="{BB962C8B-B14F-4D97-AF65-F5344CB8AC3E}">
        <p14:creationId xmlns:p14="http://schemas.microsoft.com/office/powerpoint/2010/main" val="3676115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laden, Server-Edition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Mit RSC bzw. 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können alle Server Components ihre eigenen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können bzw. müssen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alle Daten für die komplette Route laden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B577C6-99E7-C453-0878-63D383B73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52"/>
          <a:stretch/>
        </p:blipFill>
        <p:spPr>
          <a:xfrm>
            <a:off x="187569" y="1839364"/>
            <a:ext cx="4270132" cy="24165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6054AB-75BD-FCF7-F7D0-7AF2072B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72" r="22148"/>
          <a:stretch/>
        </p:blipFill>
        <p:spPr>
          <a:xfrm>
            <a:off x="4632764" y="1839364"/>
            <a:ext cx="4270133" cy="2012568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D8D053D-2847-101C-1061-3DC89735A683}"/>
              </a:ext>
            </a:extLst>
          </p:cNvPr>
          <p:cNvCxnSpPr>
            <a:cxnSpLocks/>
          </p:cNvCxnSpPr>
          <p:nvPr/>
        </p:nvCxnSpPr>
        <p:spPr>
          <a:xfrm>
            <a:off x="224057" y="4373955"/>
            <a:ext cx="8678840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2772C-51D1-0E6D-AF4D-9A90DFE0C272}"/>
              </a:ext>
            </a:extLst>
          </p:cNvPr>
          <p:cNvSpPr txBox="1"/>
          <p:nvPr/>
        </p:nvSpPr>
        <p:spPr>
          <a:xfrm>
            <a:off x="144810" y="4397444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9DA38C-B68A-DD4A-8B03-AC8614FD0E42}"/>
              </a:ext>
            </a:extLst>
          </p:cNvPr>
          <p:cNvSpPr/>
          <p:nvPr/>
        </p:nvSpPr>
        <p:spPr>
          <a:xfrm>
            <a:off x="2909354" y="4640848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614040" y="3125749"/>
            <a:ext cx="2027559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3CC8A6C-EC51-5858-BC04-0C50D76F752B}"/>
              </a:ext>
            </a:extLst>
          </p:cNvPr>
          <p:cNvSpPr/>
          <p:nvPr/>
        </p:nvSpPr>
        <p:spPr>
          <a:xfrm>
            <a:off x="1172840" y="2214928"/>
            <a:ext cx="372327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EE7B0F-725F-EAE3-59D8-BAE55F661FCB}"/>
              </a:ext>
            </a:extLst>
          </p:cNvPr>
          <p:cNvSpPr/>
          <p:nvPr/>
        </p:nvSpPr>
        <p:spPr>
          <a:xfrm>
            <a:off x="5994608" y="2469841"/>
            <a:ext cx="452759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414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laden, Server-Edition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können bzw. müssen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u="sng" dirty="0">
                <a:solidFill>
                  <a:srgbClr val="36544F"/>
                </a:solidFill>
              </a:rPr>
              <a:t>alle</a:t>
            </a:r>
            <a:r>
              <a:rPr lang="de-DE" sz="1800" b="0" dirty="0">
                <a:solidFill>
                  <a:srgbClr val="36544F"/>
                </a:solidFill>
              </a:rPr>
              <a:t> Daten für die </a:t>
            </a:r>
            <a:r>
              <a:rPr lang="de-DE" sz="1800" b="0" u="sng" dirty="0">
                <a:solidFill>
                  <a:srgbClr val="36544F"/>
                </a:solidFill>
              </a:rPr>
              <a:t>komplette</a:t>
            </a:r>
            <a:r>
              <a:rPr lang="de-DE" sz="1800" b="0" dirty="0">
                <a:solidFill>
                  <a:srgbClr val="36544F"/>
                </a:solidFill>
              </a:rPr>
              <a:t> Route laden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D8D053D-2847-101C-1061-3DC89735A683}"/>
              </a:ext>
            </a:extLst>
          </p:cNvPr>
          <p:cNvCxnSpPr>
            <a:cxnSpLocks/>
          </p:cNvCxnSpPr>
          <p:nvPr/>
        </p:nvCxnSpPr>
        <p:spPr>
          <a:xfrm>
            <a:off x="990600" y="2192867"/>
            <a:ext cx="0" cy="1268999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2772C-51D1-0E6D-AF4D-9A90DFE0C272}"/>
              </a:ext>
            </a:extLst>
          </p:cNvPr>
          <p:cNvSpPr txBox="1"/>
          <p:nvPr/>
        </p:nvSpPr>
        <p:spPr>
          <a:xfrm>
            <a:off x="475010" y="192220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9DA38C-B68A-DD4A-8B03-AC8614FD0E42}"/>
              </a:ext>
            </a:extLst>
          </p:cNvPr>
          <p:cNvSpPr/>
          <p:nvPr/>
        </p:nvSpPr>
        <p:spPr>
          <a:xfrm>
            <a:off x="137367" y="3534272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3A2732-051B-5E04-4C04-02358029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82" y="1994447"/>
            <a:ext cx="3701565" cy="15338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FEF1C2-E1EF-2D2B-5DD8-6557236A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28" y="1643676"/>
            <a:ext cx="3655770" cy="2480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5382151" y="1832993"/>
            <a:ext cx="346551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EE7B0F-725F-EAE3-59D8-BAE55F661FCB}"/>
              </a:ext>
            </a:extLst>
          </p:cNvPr>
          <p:cNvSpPr/>
          <p:nvPr/>
        </p:nvSpPr>
        <p:spPr>
          <a:xfrm>
            <a:off x="2120900" y="2504643"/>
            <a:ext cx="338668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97AEE17-5AF7-8220-D872-16B7FC36FADC}"/>
              </a:ext>
            </a:extLst>
          </p:cNvPr>
          <p:cNvSpPr/>
          <p:nvPr/>
        </p:nvSpPr>
        <p:spPr>
          <a:xfrm>
            <a:off x="2054558" y="2855414"/>
            <a:ext cx="338668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728BA66-A0D2-2EA8-E039-1F9ADCDBD26D}"/>
              </a:ext>
            </a:extLst>
          </p:cNvPr>
          <p:cNvSpPr/>
          <p:nvPr/>
        </p:nvSpPr>
        <p:spPr>
          <a:xfrm>
            <a:off x="5642697" y="2966949"/>
            <a:ext cx="154973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000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300634" y="2299766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43504C-3D49-60E3-0508-B81B3E27025A}"/>
              </a:ext>
            </a:extLst>
          </p:cNvPr>
          <p:cNvSpPr/>
          <p:nvPr/>
        </p:nvSpPr>
        <p:spPr>
          <a:xfrm>
            <a:off x="300634" y="2714364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600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Die (nicht aufgelösten)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werden dann an die Unterkomponenten gegeben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300634" y="2299766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0ECEA39-12A6-56EC-F579-F14AB87C6981}"/>
              </a:ext>
            </a:extLst>
          </p:cNvPr>
          <p:cNvSpPr/>
          <p:nvPr/>
        </p:nvSpPr>
        <p:spPr>
          <a:xfrm>
            <a:off x="1079568" y="3713700"/>
            <a:ext cx="2006532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826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8504164-F99A-57A5-2BDF-91DE204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65" y="2028725"/>
            <a:ext cx="3961138" cy="27377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Die (nicht aufgelösten)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werden dann an die Unterkomponenten gegeben</a:t>
            </a:r>
          </a:p>
          <a:p>
            <a:r>
              <a:rPr lang="de-DE" sz="1400" b="0" dirty="0" err="1">
                <a:solidFill>
                  <a:srgbClr val="36544F"/>
                </a:solidFill>
              </a:rPr>
              <a:t>BeerPage</a:t>
            </a:r>
            <a:r>
              <a:rPr lang="de-DE" sz="1400" b="0" dirty="0">
                <a:solidFill>
                  <a:srgbClr val="36544F"/>
                </a:solidFill>
              </a:rPr>
              <a:t> kann sich darstellen, ohne auf Shops warten zu müssen</a:t>
            </a: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728BA66-A0D2-2EA8-E039-1F9ADCDBD26D}"/>
              </a:ext>
            </a:extLst>
          </p:cNvPr>
          <p:cNvSpPr/>
          <p:nvPr/>
        </p:nvSpPr>
        <p:spPr>
          <a:xfrm>
            <a:off x="6241777" y="3097879"/>
            <a:ext cx="417257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0703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B2D136B-E097-E499-09FB-8C323D56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27"/>
          <a:stretch/>
        </p:blipFill>
        <p:spPr>
          <a:xfrm>
            <a:off x="266700" y="2571750"/>
            <a:ext cx="3107267" cy="1875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>
                <a:solidFill>
                  <a:srgbClr val="9E60B8"/>
                </a:solidFill>
              </a:rPr>
              <a:t>Remix </a:t>
            </a:r>
            <a:r>
              <a:rPr lang="de-DE" sz="1400" b="0" dirty="0">
                <a:solidFill>
                  <a:srgbClr val="36544F"/>
                </a:solidFill>
              </a:rPr>
              <a:t>kann das Laden einzelner oder aller Daten "</a:t>
            </a:r>
            <a:r>
              <a:rPr lang="de-DE" sz="1400" b="0" dirty="0" err="1">
                <a:solidFill>
                  <a:srgbClr val="36544F"/>
                </a:solidFill>
              </a:rPr>
              <a:t>deferred</a:t>
            </a:r>
            <a:r>
              <a:rPr lang="de-DE" sz="1400" b="0" dirty="0">
                <a:solidFill>
                  <a:srgbClr val="36544F"/>
                </a:solidFill>
              </a:rPr>
              <a:t>" werden (haben wir schon gesehen)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341ED7-3C43-E2FE-0D8A-28F4FB24E9AD}"/>
              </a:ext>
            </a:extLst>
          </p:cNvPr>
          <p:cNvSpPr/>
          <p:nvPr/>
        </p:nvSpPr>
        <p:spPr>
          <a:xfrm>
            <a:off x="1957645" y="3184794"/>
            <a:ext cx="1318956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9182E9-005C-1E57-F95C-7498B95EDCF4}"/>
              </a:ext>
            </a:extLst>
          </p:cNvPr>
          <p:cNvSpPr/>
          <p:nvPr/>
        </p:nvSpPr>
        <p:spPr>
          <a:xfrm>
            <a:off x="967044" y="4000736"/>
            <a:ext cx="446890" cy="2680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6855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326120D-89BB-F7EC-32B6-1DCB4D27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26" y="1794397"/>
            <a:ext cx="3134538" cy="33062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B2D136B-E097-E499-09FB-8C323D56B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27"/>
          <a:stretch/>
        </p:blipFill>
        <p:spPr>
          <a:xfrm>
            <a:off x="266700" y="2571750"/>
            <a:ext cx="3107267" cy="1875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>
                <a:solidFill>
                  <a:srgbClr val="9E60B8"/>
                </a:solidFill>
              </a:rPr>
              <a:t>Remix </a:t>
            </a:r>
            <a:r>
              <a:rPr lang="de-DE" sz="1400" b="0" dirty="0">
                <a:solidFill>
                  <a:srgbClr val="36544F"/>
                </a:solidFill>
              </a:rPr>
              <a:t>kann das Laden einzelner oder aller Daten "</a:t>
            </a:r>
            <a:r>
              <a:rPr lang="de-DE" sz="1400" b="0" dirty="0" err="1">
                <a:solidFill>
                  <a:srgbClr val="36544F"/>
                </a:solidFill>
              </a:rPr>
              <a:t>deferred</a:t>
            </a:r>
            <a:r>
              <a:rPr lang="de-DE" sz="1400" b="0" dirty="0">
                <a:solidFill>
                  <a:srgbClr val="36544F"/>
                </a:solidFill>
              </a:rPr>
              <a:t>" werden (haben wir schon gesehen)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den Komponenten muss dann mit 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DE" sz="1400" b="0" dirty="0">
                <a:solidFill>
                  <a:srgbClr val="36544F"/>
                </a:solidFill>
              </a:rPr>
              <a:t> darauf gewartet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Mit </a:t>
            </a:r>
            <a:r>
              <a:rPr lang="de-DE" sz="1400" b="0" dirty="0" err="1">
                <a:solidFill>
                  <a:srgbClr val="36544F"/>
                </a:solidFill>
              </a:rPr>
              <a:t>Render-Prop</a:t>
            </a:r>
            <a:r>
              <a:rPr lang="de-DE" sz="1400" b="0" dirty="0">
                <a:solidFill>
                  <a:srgbClr val="36544F"/>
                </a:solidFill>
              </a:rPr>
              <a:t> oder 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useAsyncValue</a:t>
            </a:r>
            <a:endParaRPr lang="de-DE" sz="1400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341ED7-3C43-E2FE-0D8A-28F4FB24E9AD}"/>
              </a:ext>
            </a:extLst>
          </p:cNvPr>
          <p:cNvSpPr/>
          <p:nvPr/>
        </p:nvSpPr>
        <p:spPr>
          <a:xfrm>
            <a:off x="1957645" y="3184794"/>
            <a:ext cx="1318956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9182E9-005C-1E57-F95C-7498B95EDCF4}"/>
              </a:ext>
            </a:extLst>
          </p:cNvPr>
          <p:cNvSpPr/>
          <p:nvPr/>
        </p:nvSpPr>
        <p:spPr>
          <a:xfrm>
            <a:off x="967044" y="4000736"/>
            <a:ext cx="446890" cy="2680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3F0DD2-0B11-31B2-0607-83BBA1A8C6E6}"/>
              </a:ext>
            </a:extLst>
          </p:cNvPr>
          <p:cNvSpPr/>
          <p:nvPr/>
        </p:nvSpPr>
        <p:spPr>
          <a:xfrm>
            <a:off x="4973015" y="1931728"/>
            <a:ext cx="674252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D1C16E-E510-F3FD-1881-9100BE63CCEF}"/>
              </a:ext>
            </a:extLst>
          </p:cNvPr>
          <p:cNvSpPr/>
          <p:nvPr/>
        </p:nvSpPr>
        <p:spPr>
          <a:xfrm>
            <a:off x="4888348" y="2794000"/>
            <a:ext cx="521852" cy="14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9E19CB0-904B-C34D-1B13-4CF2DB0134CD}"/>
              </a:ext>
            </a:extLst>
          </p:cNvPr>
          <p:cNvSpPr/>
          <p:nvPr/>
        </p:nvSpPr>
        <p:spPr>
          <a:xfrm>
            <a:off x="5277813" y="4072466"/>
            <a:ext cx="758919" cy="14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067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...stattdessen während des Ladens einen Hinweis ausgeben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91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...stattdessen während des Ladens einen 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Dazu laden wir die Daten parallel (wie gesehen) und setzen Suspense-Boundary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852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Suspense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Suspense-Komponente kann um alle (asynchronen) Komponenten gelegt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bricht dann das Rendern an der Stelle, rendert den Platzhalter und schickt das Ergebnis zum Client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Sobald die ausstehenden </a:t>
            </a:r>
            <a:r>
              <a:rPr lang="de-DE" sz="1600" b="0" dirty="0" err="1">
                <a:solidFill>
                  <a:srgbClr val="36544F"/>
                </a:solidFill>
              </a:rPr>
              <a:t>Promises</a:t>
            </a:r>
            <a:r>
              <a:rPr lang="de-DE" sz="1600" b="0" dirty="0">
                <a:solidFill>
                  <a:srgbClr val="36544F"/>
                </a:solidFill>
              </a:rPr>
              <a:t> (auf dem Server) aufgelöst werden, rendert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die fehlenden Komponenten (auf dem Server), sendet sie an den Client und baut sie dort in die Darstellung 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Wenn eine asynchrone Komponente (bzw. </a:t>
            </a:r>
            <a:r>
              <a:rPr lang="de-DE" sz="1600" b="0" dirty="0" err="1">
                <a:solidFill>
                  <a:srgbClr val="36544F"/>
                </a:solidFill>
              </a:rPr>
              <a:t>Async</a:t>
            </a:r>
            <a:r>
              <a:rPr lang="de-DE" sz="1600" b="0" dirty="0">
                <a:solidFill>
                  <a:srgbClr val="36544F"/>
                </a:solidFill>
              </a:rPr>
              <a:t> in Remix) nicht mit Suspense umschlossen ist, geht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in der Komponenten Hierarchie soweit nach oben, bis eine Suspense-Komponente gefunden wird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36544F"/>
                </a:solidFill>
              </a:rPr>
              <a:t>Next.js</a:t>
            </a:r>
            <a:r>
              <a:rPr lang="de-DE" sz="1600" b="0" dirty="0">
                <a:solidFill>
                  <a:srgbClr val="36544F"/>
                </a:solidFill>
              </a:rPr>
              <a:t> wäre das auf oberste Ebene die </a:t>
            </a:r>
            <a:r>
              <a:rPr lang="de-DE" sz="1600" b="0" dirty="0" err="1">
                <a:solidFill>
                  <a:srgbClr val="36544F"/>
                </a:solidFill>
              </a:rPr>
              <a:t>loading.tsx</a:t>
            </a:r>
            <a:r>
              <a:rPr lang="de-DE" sz="1600" b="0" dirty="0">
                <a:solidFill>
                  <a:srgbClr val="36544F"/>
                </a:solidFill>
              </a:rPr>
              <a:t>-Komponente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515695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dirty="0">
                <a:solidFill>
                  <a:srgbClr val="9E60B8"/>
                </a:solidFill>
              </a:rPr>
              <a:t> </a:t>
            </a:r>
            <a:r>
              <a:rPr lang="de-DE" dirty="0"/>
              <a:t>#1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789BD4-90C6-2029-8497-047BD5ED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371" y="1369463"/>
            <a:ext cx="4391257" cy="339701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F75836A-361D-5299-2EEE-E24A2D45F203}"/>
              </a:ext>
            </a:extLst>
          </p:cNvPr>
          <p:cNvSpPr/>
          <p:nvPr/>
        </p:nvSpPr>
        <p:spPr>
          <a:xfrm>
            <a:off x="2777274" y="3233414"/>
            <a:ext cx="3449959" cy="5935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8855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0CBAB8-2B00-C8B3-9582-8FE51E9D2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1706034"/>
            <a:ext cx="3370916" cy="2476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6B6227-4341-51EF-F0A7-89547D78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6034"/>
            <a:ext cx="3966633" cy="25364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dirty="0">
                <a:solidFill>
                  <a:srgbClr val="9E60B8"/>
                </a:solidFill>
              </a:rPr>
              <a:t> </a:t>
            </a:r>
            <a:r>
              <a:rPr lang="de-DE" dirty="0"/>
              <a:t>#2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 die Namen der Biere warten, die ein Geschäft verkauft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75836A-361D-5299-2EEE-E24A2D45F203}"/>
              </a:ext>
            </a:extLst>
          </p:cNvPr>
          <p:cNvSpPr/>
          <p:nvPr/>
        </p:nvSpPr>
        <p:spPr>
          <a:xfrm>
            <a:off x="884975" y="2892293"/>
            <a:ext cx="2912326" cy="7060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CB5117-734C-A5C6-7690-139F702295E9}"/>
              </a:ext>
            </a:extLst>
          </p:cNvPr>
          <p:cNvSpPr/>
          <p:nvPr/>
        </p:nvSpPr>
        <p:spPr>
          <a:xfrm>
            <a:off x="4711908" y="1910160"/>
            <a:ext cx="2488992" cy="2161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80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A115B8-2B55-D98B-6CE1-A89F962F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33" y="1316048"/>
            <a:ext cx="4605723" cy="34845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FBFC4E2-C8BF-39DD-70BA-F06856DD1A84}"/>
              </a:ext>
            </a:extLst>
          </p:cNvPr>
          <p:cNvSpPr/>
          <p:nvPr/>
        </p:nvSpPr>
        <p:spPr>
          <a:xfrm>
            <a:off x="2972008" y="2727697"/>
            <a:ext cx="3687025" cy="10230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1611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5100AD-6A9B-6166-85AC-4710629D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E58D7FC-3101-6918-A7CB-1DAA79E8991B}"/>
              </a:ext>
            </a:extLst>
          </p:cNvPr>
          <p:cNvSpPr txBox="1"/>
          <p:nvPr/>
        </p:nvSpPr>
        <p:spPr>
          <a:xfrm>
            <a:off x="1406487" y="2140945"/>
            <a:ext cx="51700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/>
              <a:t>FAZIT DATA FETCHING</a:t>
            </a:r>
          </a:p>
        </p:txBody>
      </p:sp>
    </p:spTree>
    <p:extLst>
      <p:ext uri="{BB962C8B-B14F-4D97-AF65-F5344CB8AC3E}">
        <p14:creationId xmlns:p14="http://schemas.microsoft.com/office/powerpoint/2010/main" val="30511541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Bei einer verschachtelten Route werden alle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parallel ausgeführt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600" dirty="0"/>
              <a:t>Verbessert die Performance, weil es keine "Wasserfälle" gibt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600" dirty="0"/>
              <a:t>D</a:t>
            </a:r>
            <a:r>
              <a:rPr lang="de-DE" sz="1600" b="0" dirty="0">
                <a:solidFill>
                  <a:srgbClr val="36544F"/>
                </a:solidFill>
              </a:rPr>
              <a:t>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-Funktionen sehen ihre Daten also nicht untereinander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einer Komponente kann mit </a:t>
            </a:r>
            <a:r>
              <a:rPr lang="de-DE" sz="1600" b="0" dirty="0" err="1">
                <a:solidFill>
                  <a:srgbClr val="36544F"/>
                </a:solidFill>
              </a:rPr>
              <a:t>useRouteLoaderData</a:t>
            </a:r>
            <a:r>
              <a:rPr lang="de-DE" sz="1600" b="0" dirty="0">
                <a:solidFill>
                  <a:srgbClr val="36544F"/>
                </a:solidFill>
              </a:rPr>
              <a:t> auf die Daten der weiteren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zugegriffen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dirty="0"/>
              <a:t>Wenig bis keine Typsicherheit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3203952" y="4227864"/>
            <a:ext cx="5465231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 Komponente + </a:t>
            </a:r>
            <a:r>
              <a:rPr lang="de-DE" sz="3200" b="1" dirty="0" err="1">
                <a:solidFill>
                  <a:srgbClr val="FF0000"/>
                </a:solidFill>
              </a:rPr>
              <a:t>Loader</a:t>
            </a:r>
            <a:r>
              <a:rPr lang="de-DE" sz="3200" b="1" dirty="0">
                <a:solidFill>
                  <a:srgbClr val="FF0000"/>
                </a:solidFill>
              </a:rPr>
              <a:t> Funktion</a:t>
            </a:r>
          </a:p>
        </p:txBody>
      </p:sp>
    </p:spTree>
    <p:extLst>
      <p:ext uri="{BB962C8B-B14F-4D97-AF65-F5344CB8AC3E}">
        <p14:creationId xmlns:p14="http://schemas.microsoft.com/office/powerpoint/2010/main" val="2654701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Streaming Daten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der Regel wird mit dem Rendern der Komponente gewartet, bis 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-Funktionen ausgeführt worden sind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Mit </a:t>
            </a:r>
            <a:r>
              <a:rPr lang="de-DE" sz="1600" b="0" dirty="0" err="1">
                <a:solidFill>
                  <a:srgbClr val="36544F"/>
                </a:solidFill>
              </a:rPr>
              <a:t>defer</a:t>
            </a:r>
            <a:r>
              <a:rPr lang="de-DE" sz="1600" b="0" dirty="0">
                <a:solidFill>
                  <a:srgbClr val="36544F"/>
                </a:solidFill>
              </a:rPr>
              <a:t> kann ausgedrückt werden, dass auf Daten nicht gewartet werden soll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diesem Fall liefert </a:t>
            </a:r>
            <a:r>
              <a:rPr lang="de-DE" sz="1600" b="0" dirty="0" err="1">
                <a:solidFill>
                  <a:srgbClr val="36544F"/>
                </a:solidFill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dann ein </a:t>
            </a:r>
            <a:r>
              <a:rPr lang="de-DE" sz="1600" b="0" dirty="0" err="1">
                <a:solidFill>
                  <a:srgbClr val="36544F"/>
                </a:solidFill>
              </a:rPr>
              <a:t>Promise</a:t>
            </a:r>
            <a:r>
              <a:rPr lang="de-DE" sz="1600" b="0" dirty="0">
                <a:solidFill>
                  <a:srgbClr val="36544F"/>
                </a:solidFill>
              </a:rPr>
              <a:t> zurück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Da die Komponenten in Remix nicht asynchron sind (kann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), muss mit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darauf gewartet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Um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</a:rPr>
              <a:t>Indicator</a:t>
            </a:r>
            <a:r>
              <a:rPr lang="de-DE" sz="1600" b="0" dirty="0">
                <a:solidFill>
                  <a:srgbClr val="36544F"/>
                </a:solidFill>
              </a:rPr>
              <a:t> / Platzhalter anzuzeigen, kann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mit Suspense ummantelt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1962619" y="4834308"/>
            <a:ext cx="546523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Beispiel!</a:t>
            </a:r>
          </a:p>
        </p:txBody>
      </p:sp>
    </p:spTree>
    <p:extLst>
      <p:ext uri="{BB962C8B-B14F-4D97-AF65-F5344CB8AC3E}">
        <p14:creationId xmlns:p14="http://schemas.microsoft.com/office/powerpoint/2010/main" val="567284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Caching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 werden in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Mit </a:t>
            </a:r>
            <a:r>
              <a:rPr lang="de-DE" sz="1600" b="0" dirty="0" err="1">
                <a:solidFill>
                  <a:srgbClr val="36544F"/>
                </a:solidFill>
              </a:rPr>
              <a:t>defer</a:t>
            </a:r>
            <a:r>
              <a:rPr lang="de-DE" sz="1600" b="0" dirty="0">
                <a:solidFill>
                  <a:srgbClr val="36544F"/>
                </a:solidFill>
              </a:rPr>
              <a:t> kann ausgedrückt werden, dass auf Daten nicht gewartet werden soll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diesem Fall liefert </a:t>
            </a:r>
            <a:r>
              <a:rPr lang="de-DE" sz="1600" b="0" dirty="0" err="1">
                <a:solidFill>
                  <a:srgbClr val="36544F"/>
                </a:solidFill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dann ein </a:t>
            </a:r>
            <a:r>
              <a:rPr lang="de-DE" sz="1600" b="0" dirty="0" err="1">
                <a:solidFill>
                  <a:srgbClr val="36544F"/>
                </a:solidFill>
              </a:rPr>
              <a:t>Promise</a:t>
            </a:r>
            <a:r>
              <a:rPr lang="de-DE" sz="1600" b="0" dirty="0">
                <a:solidFill>
                  <a:srgbClr val="36544F"/>
                </a:solidFill>
              </a:rPr>
              <a:t> zurück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Da die Komponenten in Remix nicht asynchron sind (kann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), muss mit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darauf gewartet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Um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</a:rPr>
              <a:t>Indicator</a:t>
            </a:r>
            <a:r>
              <a:rPr lang="de-DE" sz="1600" b="0" dirty="0">
                <a:solidFill>
                  <a:srgbClr val="36544F"/>
                </a:solidFill>
              </a:rPr>
              <a:t> / Platzhalter anzuzeigen, kann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mit Suspense ummantelt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1793125" y="1380689"/>
            <a:ext cx="546523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Beispiel!</a:t>
            </a:r>
          </a:p>
        </p:txBody>
      </p:sp>
    </p:spTree>
    <p:extLst>
      <p:ext uri="{BB962C8B-B14F-4D97-AF65-F5344CB8AC3E}">
        <p14:creationId xmlns:p14="http://schemas.microsoft.com/office/powerpoint/2010/main" val="262633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85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5649</Words>
  <Application>Microsoft Macintosh PowerPoint</Application>
  <PresentationFormat>Bildschirmpräsentation (16:9)</PresentationFormat>
  <Paragraphs>933</Paragraphs>
  <Slides>158</Slides>
  <Notes>2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158</vt:i4>
      </vt:variant>
    </vt:vector>
  </HeadingPairs>
  <TitlesOfParts>
    <vt:vector size="168" baseType="lpstr">
      <vt:lpstr>Arial</vt:lpstr>
      <vt:lpstr>Calibri</vt:lpstr>
      <vt:lpstr>Calibri Light</vt:lpstr>
      <vt:lpstr>Courier New</vt:lpstr>
      <vt:lpstr>Montserrat</vt:lpstr>
      <vt:lpstr>Source Code Pro</vt:lpstr>
      <vt:lpstr>Source Code Pro Medium</vt:lpstr>
      <vt:lpstr>Source Sans Pro</vt:lpstr>
      <vt:lpstr>Wingdings</vt:lpstr>
      <vt:lpstr>Office-Design</vt:lpstr>
      <vt:lpstr>Web Developer Conference | Hamburg, 19. September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PowerPoint-Präsentation</vt:lpstr>
      <vt:lpstr>Data fetching</vt:lpstr>
      <vt:lpstr>PowerPoint-Präsentation</vt:lpstr>
      <vt:lpstr>PowerPoint-Präsentation</vt:lpstr>
      <vt:lpstr>21. 12. 2020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Drei Arten von Komponenten</vt:lpstr>
      <vt:lpstr>PowerPoint-Präsentation</vt:lpstr>
      <vt:lpstr>PowerPoint-Präsentation</vt:lpstr>
      <vt:lpstr>PowerPoint-Präsentation</vt:lpstr>
      <vt:lpstr>Data fetching (remix)</vt:lpstr>
      <vt:lpstr>Data fetching (remix)</vt:lpstr>
      <vt:lpstr>Data fetching (remix)</vt:lpstr>
      <vt:lpstr>PowerPoint-Präsentation</vt:lpstr>
      <vt:lpstr>PowerPoint-Präsentation</vt:lpstr>
      <vt:lpstr>suspense</vt:lpstr>
      <vt:lpstr>suspense</vt:lpstr>
      <vt:lpstr>suspense in next.js</vt:lpstr>
      <vt:lpstr>suspense in next.js</vt:lpstr>
      <vt:lpstr>suspense in remix</vt:lpstr>
      <vt:lpstr>suspense in remix</vt:lpstr>
      <vt:lpstr>PowerPoint-Präsentation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mit suspense</vt:lpstr>
      <vt:lpstr>Data fetching mit suspense</vt:lpstr>
      <vt:lpstr>Data fetching mit suspense</vt:lpstr>
      <vt:lpstr>Data fetching mit suspense</vt:lpstr>
      <vt:lpstr>Data fetching mit suspense</vt:lpstr>
      <vt:lpstr>PowerPoint-Präsentation</vt:lpstr>
      <vt:lpstr>Data fetching (remix)</vt:lpstr>
      <vt:lpstr>Data fetching (remix)</vt:lpstr>
      <vt:lpstr>Data fetching (remix)</vt:lpstr>
      <vt:lpstr>PowerPoint-Präsentation</vt:lpstr>
      <vt:lpstr>Data fetching</vt:lpstr>
      <vt:lpstr>Data fetching</vt:lpstr>
      <vt:lpstr>Drei Arten von Komponenten</vt:lpstr>
      <vt:lpstr>Data fetching (remix)</vt:lpstr>
      <vt:lpstr>Data fetching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Mutations</vt:lpstr>
      <vt:lpstr>Mutations</vt:lpstr>
      <vt:lpstr>PowerPoint-Präsentation</vt:lpstr>
      <vt:lpstr>Mutations</vt:lpstr>
      <vt:lpstr>Mutations</vt:lpstr>
      <vt:lpstr>Mutations</vt:lpstr>
      <vt:lpstr>Mutations</vt:lpstr>
      <vt:lpstr>Mutations</vt:lpstr>
      <vt:lpstr>PowerPoint-Präsentation</vt:lpstr>
      <vt:lpstr>Data fetching</vt:lpstr>
      <vt:lpstr>PowerPoint-Präsentation</vt:lpstr>
      <vt:lpstr>Transitions</vt:lpstr>
      <vt:lpstr>Transitions</vt:lpstr>
      <vt:lpstr>PowerPoint-Präsentation</vt:lpstr>
      <vt:lpstr>PowerPoint-Präsentation</vt:lpstr>
      <vt:lpstr>Request verarbeitung</vt:lpstr>
      <vt:lpstr>Middleware</vt:lpstr>
      <vt:lpstr>Api routes</vt:lpstr>
      <vt:lpstr>Api routes</vt:lpstr>
      <vt:lpstr>Server Requests</vt:lpstr>
      <vt:lpstr>PowerPoint-Präsentation</vt:lpstr>
      <vt:lpstr>Sonstiges</vt:lpstr>
      <vt:lpstr>Sonstiges</vt:lpstr>
      <vt:lpstr>Sonstiges</vt:lpstr>
      <vt:lpstr>Sonstiges</vt:lpstr>
      <vt:lpstr>Sonstiges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1228</cp:revision>
  <cp:lastPrinted>2019-09-04T14:49:47Z</cp:lastPrinted>
  <dcterms:created xsi:type="dcterms:W3CDTF">2016-03-28T15:59:53Z</dcterms:created>
  <dcterms:modified xsi:type="dcterms:W3CDTF">2023-09-18T12:40:18Z</dcterms:modified>
</cp:coreProperties>
</file>